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8" r:id="rId3"/>
    <p:sldId id="269" r:id="rId4"/>
    <p:sldId id="271" r:id="rId5"/>
    <p:sldId id="272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973BE3-E8E8-40CA-BA2F-2E80CB88BC0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04AF8CA-7741-4B99-94A4-74CB368E349D}">
      <dgm:prSet/>
      <dgm:spPr/>
      <dgm:t>
        <a:bodyPr/>
        <a:lstStyle/>
        <a:p>
          <a:r>
            <a:rPr lang="el-GR"/>
            <a:t>Να ορίζουν τι είναι ομοιόσταση</a:t>
          </a:r>
          <a:endParaRPr lang="en-US"/>
        </a:p>
      </dgm:t>
    </dgm:pt>
    <dgm:pt modelId="{63BB2B12-D4A5-4C69-95A5-55659250FCA3}" type="parTrans" cxnId="{54E38E9B-8B85-4B39-ABF2-AC7BBAF8C9C0}">
      <dgm:prSet/>
      <dgm:spPr/>
      <dgm:t>
        <a:bodyPr/>
        <a:lstStyle/>
        <a:p>
          <a:endParaRPr lang="en-US"/>
        </a:p>
      </dgm:t>
    </dgm:pt>
    <dgm:pt modelId="{F477E7B7-7F27-47B4-A983-78E1EDEFF5D2}" type="sibTrans" cxnId="{54E38E9B-8B85-4B39-ABF2-AC7BBAF8C9C0}">
      <dgm:prSet/>
      <dgm:spPr/>
      <dgm:t>
        <a:bodyPr/>
        <a:lstStyle/>
        <a:p>
          <a:endParaRPr lang="en-US"/>
        </a:p>
      </dgm:t>
    </dgm:pt>
    <dgm:pt modelId="{E7AC7564-133D-4F4B-87E9-CFB556139B32}">
      <dgm:prSet/>
      <dgm:spPr/>
      <dgm:t>
        <a:bodyPr/>
        <a:lstStyle/>
        <a:p>
          <a:r>
            <a:rPr lang="el-GR"/>
            <a:t>Να αναφέρουν ομοιοστατικούς μηχανισμούς συμεριλαμβανομένου του ανοσοποιητικού συστήματος</a:t>
          </a:r>
          <a:endParaRPr lang="en-US"/>
        </a:p>
      </dgm:t>
    </dgm:pt>
    <dgm:pt modelId="{8B3FA764-131A-4234-A4CA-6E0DC2D57B7D}" type="parTrans" cxnId="{46A2A0F2-AA79-4602-977F-1D0E196987F4}">
      <dgm:prSet/>
      <dgm:spPr/>
      <dgm:t>
        <a:bodyPr/>
        <a:lstStyle/>
        <a:p>
          <a:endParaRPr lang="en-US"/>
        </a:p>
      </dgm:t>
    </dgm:pt>
    <dgm:pt modelId="{90E2B11F-3843-4182-B63A-9C61D06B186C}" type="sibTrans" cxnId="{46A2A0F2-AA79-4602-977F-1D0E196987F4}">
      <dgm:prSet/>
      <dgm:spPr/>
      <dgm:t>
        <a:bodyPr/>
        <a:lstStyle/>
        <a:p>
          <a:endParaRPr lang="en-US"/>
        </a:p>
      </dgm:t>
    </dgm:pt>
    <dgm:pt modelId="{6B78B37E-BB98-4B46-AD56-BD1AB12A0BF9}">
      <dgm:prSet/>
      <dgm:spPr/>
      <dgm:t>
        <a:bodyPr/>
        <a:lstStyle/>
        <a:p>
          <a:r>
            <a:rPr lang="el-GR"/>
            <a:t>Να αναφέρουν παράγοντες που απειλούν την υγεία συμπεριλαμβανομένων παθογόνων μικροοργανισμών</a:t>
          </a:r>
          <a:endParaRPr lang="en-US"/>
        </a:p>
      </dgm:t>
    </dgm:pt>
    <dgm:pt modelId="{7420AEDA-B695-450B-9EF5-CABAE0FB1EE0}" type="parTrans" cxnId="{E56899CD-8659-449A-8B0F-CF05C0B27897}">
      <dgm:prSet/>
      <dgm:spPr/>
      <dgm:t>
        <a:bodyPr/>
        <a:lstStyle/>
        <a:p>
          <a:endParaRPr lang="en-US"/>
        </a:p>
      </dgm:t>
    </dgm:pt>
    <dgm:pt modelId="{060040CB-6B12-4360-AE94-6A56DB505598}" type="sibTrans" cxnId="{E56899CD-8659-449A-8B0F-CF05C0B27897}">
      <dgm:prSet/>
      <dgm:spPr/>
      <dgm:t>
        <a:bodyPr/>
        <a:lstStyle/>
        <a:p>
          <a:endParaRPr lang="en-US"/>
        </a:p>
      </dgm:t>
    </dgm:pt>
    <dgm:pt modelId="{2CC14D58-BEF9-4DC8-9618-C5C1E55F5E1F}">
      <dgm:prSet/>
      <dgm:spPr/>
      <dgm:t>
        <a:bodyPr/>
        <a:lstStyle/>
        <a:p>
          <a:r>
            <a:rPr lang="el-GR"/>
            <a:t>Να εξηγούν πως γίνεται η θερμορρύθμιση</a:t>
          </a:r>
          <a:endParaRPr lang="en-US"/>
        </a:p>
      </dgm:t>
    </dgm:pt>
    <dgm:pt modelId="{F804C898-FF11-4C81-815A-DA382F96E5F0}" type="parTrans" cxnId="{06B70A0E-43D9-4DF5-9126-A32F25574D09}">
      <dgm:prSet/>
      <dgm:spPr/>
      <dgm:t>
        <a:bodyPr/>
        <a:lstStyle/>
        <a:p>
          <a:endParaRPr lang="en-US"/>
        </a:p>
      </dgm:t>
    </dgm:pt>
    <dgm:pt modelId="{FDF079DF-8046-4260-9F34-F422D5210897}" type="sibTrans" cxnId="{06B70A0E-43D9-4DF5-9126-A32F25574D09}">
      <dgm:prSet/>
      <dgm:spPr/>
      <dgm:t>
        <a:bodyPr/>
        <a:lstStyle/>
        <a:p>
          <a:endParaRPr lang="en-US"/>
        </a:p>
      </dgm:t>
    </dgm:pt>
    <dgm:pt modelId="{4EF1CB1B-97DF-44DE-B660-1DF3D5A74950}" type="pres">
      <dgm:prSet presAssocID="{C8973BE3-E8E8-40CA-BA2F-2E80CB88BC02}" presName="outerComposite" presStyleCnt="0">
        <dgm:presLayoutVars>
          <dgm:chMax val="5"/>
          <dgm:dir/>
          <dgm:resizeHandles val="exact"/>
        </dgm:presLayoutVars>
      </dgm:prSet>
      <dgm:spPr/>
    </dgm:pt>
    <dgm:pt modelId="{44A9FA3A-FEFC-4EE2-8711-DA58252E0444}" type="pres">
      <dgm:prSet presAssocID="{C8973BE3-E8E8-40CA-BA2F-2E80CB88BC02}" presName="dummyMaxCanvas" presStyleCnt="0">
        <dgm:presLayoutVars/>
      </dgm:prSet>
      <dgm:spPr/>
    </dgm:pt>
    <dgm:pt modelId="{773021F6-9EBF-4A30-9C8E-C8C57521B1FB}" type="pres">
      <dgm:prSet presAssocID="{C8973BE3-E8E8-40CA-BA2F-2E80CB88BC02}" presName="FourNodes_1" presStyleLbl="node1" presStyleIdx="0" presStyleCnt="4">
        <dgm:presLayoutVars>
          <dgm:bulletEnabled val="1"/>
        </dgm:presLayoutVars>
      </dgm:prSet>
      <dgm:spPr/>
    </dgm:pt>
    <dgm:pt modelId="{F5C7BFCF-0EA6-4BE5-BA90-3404413DD751}" type="pres">
      <dgm:prSet presAssocID="{C8973BE3-E8E8-40CA-BA2F-2E80CB88BC02}" presName="FourNodes_2" presStyleLbl="node1" presStyleIdx="1" presStyleCnt="4">
        <dgm:presLayoutVars>
          <dgm:bulletEnabled val="1"/>
        </dgm:presLayoutVars>
      </dgm:prSet>
      <dgm:spPr/>
    </dgm:pt>
    <dgm:pt modelId="{6B1340E1-D6DA-4933-97B8-6F8356FBD7BF}" type="pres">
      <dgm:prSet presAssocID="{C8973BE3-E8E8-40CA-BA2F-2E80CB88BC02}" presName="FourNodes_3" presStyleLbl="node1" presStyleIdx="2" presStyleCnt="4">
        <dgm:presLayoutVars>
          <dgm:bulletEnabled val="1"/>
        </dgm:presLayoutVars>
      </dgm:prSet>
      <dgm:spPr/>
    </dgm:pt>
    <dgm:pt modelId="{0820F8E7-98B0-4406-A3E0-534E00B27C04}" type="pres">
      <dgm:prSet presAssocID="{C8973BE3-E8E8-40CA-BA2F-2E80CB88BC02}" presName="FourNodes_4" presStyleLbl="node1" presStyleIdx="3" presStyleCnt="4">
        <dgm:presLayoutVars>
          <dgm:bulletEnabled val="1"/>
        </dgm:presLayoutVars>
      </dgm:prSet>
      <dgm:spPr/>
    </dgm:pt>
    <dgm:pt modelId="{F287EB5B-24BE-4CE9-93FB-D838F713AE4F}" type="pres">
      <dgm:prSet presAssocID="{C8973BE3-E8E8-40CA-BA2F-2E80CB88BC02}" presName="FourConn_1-2" presStyleLbl="fgAccFollowNode1" presStyleIdx="0" presStyleCnt="3">
        <dgm:presLayoutVars>
          <dgm:bulletEnabled val="1"/>
        </dgm:presLayoutVars>
      </dgm:prSet>
      <dgm:spPr/>
    </dgm:pt>
    <dgm:pt modelId="{482C9EA9-336F-467C-87F1-E58EFFA1F361}" type="pres">
      <dgm:prSet presAssocID="{C8973BE3-E8E8-40CA-BA2F-2E80CB88BC02}" presName="FourConn_2-3" presStyleLbl="fgAccFollowNode1" presStyleIdx="1" presStyleCnt="3">
        <dgm:presLayoutVars>
          <dgm:bulletEnabled val="1"/>
        </dgm:presLayoutVars>
      </dgm:prSet>
      <dgm:spPr/>
    </dgm:pt>
    <dgm:pt modelId="{5EC38C15-877C-4729-8902-5C5A63591443}" type="pres">
      <dgm:prSet presAssocID="{C8973BE3-E8E8-40CA-BA2F-2E80CB88BC02}" presName="FourConn_3-4" presStyleLbl="fgAccFollowNode1" presStyleIdx="2" presStyleCnt="3">
        <dgm:presLayoutVars>
          <dgm:bulletEnabled val="1"/>
        </dgm:presLayoutVars>
      </dgm:prSet>
      <dgm:spPr/>
    </dgm:pt>
    <dgm:pt modelId="{50FB6E77-DECB-47FF-924B-12977E3FBB60}" type="pres">
      <dgm:prSet presAssocID="{C8973BE3-E8E8-40CA-BA2F-2E80CB88BC02}" presName="FourNodes_1_text" presStyleLbl="node1" presStyleIdx="3" presStyleCnt="4">
        <dgm:presLayoutVars>
          <dgm:bulletEnabled val="1"/>
        </dgm:presLayoutVars>
      </dgm:prSet>
      <dgm:spPr/>
    </dgm:pt>
    <dgm:pt modelId="{9078FD41-B4F2-4322-A9FD-0F6BAD7362E4}" type="pres">
      <dgm:prSet presAssocID="{C8973BE3-E8E8-40CA-BA2F-2E80CB88BC02}" presName="FourNodes_2_text" presStyleLbl="node1" presStyleIdx="3" presStyleCnt="4">
        <dgm:presLayoutVars>
          <dgm:bulletEnabled val="1"/>
        </dgm:presLayoutVars>
      </dgm:prSet>
      <dgm:spPr/>
    </dgm:pt>
    <dgm:pt modelId="{91608902-73DE-4FB9-A5E2-F943D2BA3D27}" type="pres">
      <dgm:prSet presAssocID="{C8973BE3-E8E8-40CA-BA2F-2E80CB88BC02}" presName="FourNodes_3_text" presStyleLbl="node1" presStyleIdx="3" presStyleCnt="4">
        <dgm:presLayoutVars>
          <dgm:bulletEnabled val="1"/>
        </dgm:presLayoutVars>
      </dgm:prSet>
      <dgm:spPr/>
    </dgm:pt>
    <dgm:pt modelId="{8ADE58C0-E46C-43BC-AC65-4CBDBFF65E86}" type="pres">
      <dgm:prSet presAssocID="{C8973BE3-E8E8-40CA-BA2F-2E80CB88BC0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7658E01-3680-4631-9113-9699AC6581B8}" type="presOf" srcId="{2CC14D58-BEF9-4DC8-9618-C5C1E55F5E1F}" destId="{0820F8E7-98B0-4406-A3E0-534E00B27C04}" srcOrd="0" destOrd="0" presId="urn:microsoft.com/office/officeart/2005/8/layout/vProcess5"/>
    <dgm:cxn modelId="{3063A706-9AD5-4BB0-81FD-D7F59C792B76}" type="presOf" srcId="{90E2B11F-3843-4182-B63A-9C61D06B186C}" destId="{482C9EA9-336F-467C-87F1-E58EFFA1F361}" srcOrd="0" destOrd="0" presId="urn:microsoft.com/office/officeart/2005/8/layout/vProcess5"/>
    <dgm:cxn modelId="{3797AF09-48AD-4CA1-87A6-B7FB05CD5E27}" type="presOf" srcId="{104AF8CA-7741-4B99-94A4-74CB368E349D}" destId="{773021F6-9EBF-4A30-9C8E-C8C57521B1FB}" srcOrd="0" destOrd="0" presId="urn:microsoft.com/office/officeart/2005/8/layout/vProcess5"/>
    <dgm:cxn modelId="{06B70A0E-43D9-4DF5-9126-A32F25574D09}" srcId="{C8973BE3-E8E8-40CA-BA2F-2E80CB88BC02}" destId="{2CC14D58-BEF9-4DC8-9618-C5C1E55F5E1F}" srcOrd="3" destOrd="0" parTransId="{F804C898-FF11-4C81-815A-DA382F96E5F0}" sibTransId="{FDF079DF-8046-4260-9F34-F422D5210897}"/>
    <dgm:cxn modelId="{AA5C8A2D-0895-44E9-8B47-75832F8570D3}" type="presOf" srcId="{2CC14D58-BEF9-4DC8-9618-C5C1E55F5E1F}" destId="{8ADE58C0-E46C-43BC-AC65-4CBDBFF65E86}" srcOrd="1" destOrd="0" presId="urn:microsoft.com/office/officeart/2005/8/layout/vProcess5"/>
    <dgm:cxn modelId="{6332864A-10ED-4481-B157-A9B39A4E8D08}" type="presOf" srcId="{060040CB-6B12-4360-AE94-6A56DB505598}" destId="{5EC38C15-877C-4729-8902-5C5A63591443}" srcOrd="0" destOrd="0" presId="urn:microsoft.com/office/officeart/2005/8/layout/vProcess5"/>
    <dgm:cxn modelId="{192DC66A-F3F3-4D77-A53D-99B1610D5C65}" type="presOf" srcId="{6B78B37E-BB98-4B46-AD56-BD1AB12A0BF9}" destId="{91608902-73DE-4FB9-A5E2-F943D2BA3D27}" srcOrd="1" destOrd="0" presId="urn:microsoft.com/office/officeart/2005/8/layout/vProcess5"/>
    <dgm:cxn modelId="{5C28876E-4627-4472-A081-611806ABC5FF}" type="presOf" srcId="{C8973BE3-E8E8-40CA-BA2F-2E80CB88BC02}" destId="{4EF1CB1B-97DF-44DE-B660-1DF3D5A74950}" srcOrd="0" destOrd="0" presId="urn:microsoft.com/office/officeart/2005/8/layout/vProcess5"/>
    <dgm:cxn modelId="{68EA2E77-9BC3-4C08-B6F1-3B1D5AE9DF7E}" type="presOf" srcId="{6B78B37E-BB98-4B46-AD56-BD1AB12A0BF9}" destId="{6B1340E1-D6DA-4933-97B8-6F8356FBD7BF}" srcOrd="0" destOrd="0" presId="urn:microsoft.com/office/officeart/2005/8/layout/vProcess5"/>
    <dgm:cxn modelId="{E96C9897-417F-4739-962D-AED1B840620D}" type="presOf" srcId="{E7AC7564-133D-4F4B-87E9-CFB556139B32}" destId="{F5C7BFCF-0EA6-4BE5-BA90-3404413DD751}" srcOrd="0" destOrd="0" presId="urn:microsoft.com/office/officeart/2005/8/layout/vProcess5"/>
    <dgm:cxn modelId="{54E38E9B-8B85-4B39-ABF2-AC7BBAF8C9C0}" srcId="{C8973BE3-E8E8-40CA-BA2F-2E80CB88BC02}" destId="{104AF8CA-7741-4B99-94A4-74CB368E349D}" srcOrd="0" destOrd="0" parTransId="{63BB2B12-D4A5-4C69-95A5-55659250FCA3}" sibTransId="{F477E7B7-7F27-47B4-A983-78E1EDEFF5D2}"/>
    <dgm:cxn modelId="{055A47C6-F9CA-4F33-A5E2-32389F450DD8}" type="presOf" srcId="{E7AC7564-133D-4F4B-87E9-CFB556139B32}" destId="{9078FD41-B4F2-4322-A9FD-0F6BAD7362E4}" srcOrd="1" destOrd="0" presId="urn:microsoft.com/office/officeart/2005/8/layout/vProcess5"/>
    <dgm:cxn modelId="{F0EDE2C9-BC66-47DA-BD65-065F51D8ED3C}" type="presOf" srcId="{F477E7B7-7F27-47B4-A983-78E1EDEFF5D2}" destId="{F287EB5B-24BE-4CE9-93FB-D838F713AE4F}" srcOrd="0" destOrd="0" presId="urn:microsoft.com/office/officeart/2005/8/layout/vProcess5"/>
    <dgm:cxn modelId="{E56899CD-8659-449A-8B0F-CF05C0B27897}" srcId="{C8973BE3-E8E8-40CA-BA2F-2E80CB88BC02}" destId="{6B78B37E-BB98-4B46-AD56-BD1AB12A0BF9}" srcOrd="2" destOrd="0" parTransId="{7420AEDA-B695-450B-9EF5-CABAE0FB1EE0}" sibTransId="{060040CB-6B12-4360-AE94-6A56DB505598}"/>
    <dgm:cxn modelId="{F95740EF-F48D-417E-B8B3-E56FB9501CB1}" type="presOf" srcId="{104AF8CA-7741-4B99-94A4-74CB368E349D}" destId="{50FB6E77-DECB-47FF-924B-12977E3FBB60}" srcOrd="1" destOrd="0" presId="urn:microsoft.com/office/officeart/2005/8/layout/vProcess5"/>
    <dgm:cxn modelId="{46A2A0F2-AA79-4602-977F-1D0E196987F4}" srcId="{C8973BE3-E8E8-40CA-BA2F-2E80CB88BC02}" destId="{E7AC7564-133D-4F4B-87E9-CFB556139B32}" srcOrd="1" destOrd="0" parTransId="{8B3FA764-131A-4234-A4CA-6E0DC2D57B7D}" sibTransId="{90E2B11F-3843-4182-B63A-9C61D06B186C}"/>
    <dgm:cxn modelId="{2D876BDB-92F0-41F4-B260-87476B444486}" type="presParOf" srcId="{4EF1CB1B-97DF-44DE-B660-1DF3D5A74950}" destId="{44A9FA3A-FEFC-4EE2-8711-DA58252E0444}" srcOrd="0" destOrd="0" presId="urn:microsoft.com/office/officeart/2005/8/layout/vProcess5"/>
    <dgm:cxn modelId="{39FA6622-27DF-4CDE-83F8-B16B7B66EEF2}" type="presParOf" srcId="{4EF1CB1B-97DF-44DE-B660-1DF3D5A74950}" destId="{773021F6-9EBF-4A30-9C8E-C8C57521B1FB}" srcOrd="1" destOrd="0" presId="urn:microsoft.com/office/officeart/2005/8/layout/vProcess5"/>
    <dgm:cxn modelId="{1810F352-2AD5-4F3C-B0A5-E8BDD20A017C}" type="presParOf" srcId="{4EF1CB1B-97DF-44DE-B660-1DF3D5A74950}" destId="{F5C7BFCF-0EA6-4BE5-BA90-3404413DD751}" srcOrd="2" destOrd="0" presId="urn:microsoft.com/office/officeart/2005/8/layout/vProcess5"/>
    <dgm:cxn modelId="{5186EBB3-5B68-4049-A0E0-E44077B6E987}" type="presParOf" srcId="{4EF1CB1B-97DF-44DE-B660-1DF3D5A74950}" destId="{6B1340E1-D6DA-4933-97B8-6F8356FBD7BF}" srcOrd="3" destOrd="0" presId="urn:microsoft.com/office/officeart/2005/8/layout/vProcess5"/>
    <dgm:cxn modelId="{BE4DA4C1-1A2F-4965-8702-C6BFA4C2DEF6}" type="presParOf" srcId="{4EF1CB1B-97DF-44DE-B660-1DF3D5A74950}" destId="{0820F8E7-98B0-4406-A3E0-534E00B27C04}" srcOrd="4" destOrd="0" presId="urn:microsoft.com/office/officeart/2005/8/layout/vProcess5"/>
    <dgm:cxn modelId="{DD02DB2B-3B8F-40E7-9DB5-7B3DC5D87456}" type="presParOf" srcId="{4EF1CB1B-97DF-44DE-B660-1DF3D5A74950}" destId="{F287EB5B-24BE-4CE9-93FB-D838F713AE4F}" srcOrd="5" destOrd="0" presId="urn:microsoft.com/office/officeart/2005/8/layout/vProcess5"/>
    <dgm:cxn modelId="{50735BDE-174A-442D-A7CB-E9DBAD1B91CF}" type="presParOf" srcId="{4EF1CB1B-97DF-44DE-B660-1DF3D5A74950}" destId="{482C9EA9-336F-467C-87F1-E58EFFA1F361}" srcOrd="6" destOrd="0" presId="urn:microsoft.com/office/officeart/2005/8/layout/vProcess5"/>
    <dgm:cxn modelId="{624574D5-27FD-46FA-915E-5787B94034C6}" type="presParOf" srcId="{4EF1CB1B-97DF-44DE-B660-1DF3D5A74950}" destId="{5EC38C15-877C-4729-8902-5C5A63591443}" srcOrd="7" destOrd="0" presId="urn:microsoft.com/office/officeart/2005/8/layout/vProcess5"/>
    <dgm:cxn modelId="{498C9575-00B0-4AA9-A344-E6FAF566F78D}" type="presParOf" srcId="{4EF1CB1B-97DF-44DE-B660-1DF3D5A74950}" destId="{50FB6E77-DECB-47FF-924B-12977E3FBB60}" srcOrd="8" destOrd="0" presId="urn:microsoft.com/office/officeart/2005/8/layout/vProcess5"/>
    <dgm:cxn modelId="{0BBC6E62-D755-4886-ABF9-A95EE2F1A608}" type="presParOf" srcId="{4EF1CB1B-97DF-44DE-B660-1DF3D5A74950}" destId="{9078FD41-B4F2-4322-A9FD-0F6BAD7362E4}" srcOrd="9" destOrd="0" presId="urn:microsoft.com/office/officeart/2005/8/layout/vProcess5"/>
    <dgm:cxn modelId="{C73576CF-ECC0-4B9F-A2A9-005AAE9E725B}" type="presParOf" srcId="{4EF1CB1B-97DF-44DE-B660-1DF3D5A74950}" destId="{91608902-73DE-4FB9-A5E2-F943D2BA3D27}" srcOrd="10" destOrd="0" presId="urn:microsoft.com/office/officeart/2005/8/layout/vProcess5"/>
    <dgm:cxn modelId="{CD2F043A-7B6C-4BC2-8E8E-48DBA01395D6}" type="presParOf" srcId="{4EF1CB1B-97DF-44DE-B660-1DF3D5A74950}" destId="{8ADE58C0-E46C-43BC-AC65-4CBDBFF65E8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0B19A3-0005-45E5-9386-93404120C9C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8E0792F-DC83-4FFC-9AB2-8CD143B0A265}">
      <dgm:prSet custT="1"/>
      <dgm:spPr/>
      <dgm:t>
        <a:bodyPr/>
        <a:lstStyle/>
        <a:p>
          <a:endParaRPr lang="el-GR" sz="1400" dirty="0"/>
        </a:p>
        <a:p>
          <a:endParaRPr lang="el-GR" sz="1400" dirty="0"/>
        </a:p>
        <a:p>
          <a:r>
            <a:rPr lang="en-US" sz="2400" dirty="0">
              <a:solidFill>
                <a:schemeClr val="accent3">
                  <a:lumMod val="60000"/>
                  <a:lumOff val="40000"/>
                </a:schemeClr>
              </a:solidFill>
              <a:sym typeface="Wingdings" panose="05000000000000000000" pitchFamily="2" charset="2"/>
            </a:rPr>
            <a:t></a:t>
          </a:r>
          <a:r>
            <a:rPr lang="en-US" sz="1400" dirty="0">
              <a:sym typeface="Wingdings" panose="05000000000000000000" pitchFamily="2" charset="2"/>
            </a:rPr>
            <a:t> </a:t>
          </a:r>
          <a:r>
            <a:rPr lang="el-GR" sz="1400" dirty="0"/>
            <a:t>Οι μαθητές χωρίζονται σε ομάδες των 4 ατόμων. Ο ένας παίρνει συνέντευξη απο τους 3 και καταγράφουν απαντήσεις σε φύλλο εργασίας με τις ερωτήσεις Α και Β.</a:t>
          </a:r>
          <a:endParaRPr lang="en-US" sz="1400" dirty="0"/>
        </a:p>
      </dgm:t>
    </dgm:pt>
    <dgm:pt modelId="{728A1F1F-4E51-4288-9584-D7FB7EC43388}" type="parTrans" cxnId="{A9FBE196-1709-4A70-A7F5-FD3CD182B567}">
      <dgm:prSet/>
      <dgm:spPr/>
      <dgm:t>
        <a:bodyPr/>
        <a:lstStyle/>
        <a:p>
          <a:endParaRPr lang="en-US"/>
        </a:p>
      </dgm:t>
    </dgm:pt>
    <dgm:pt modelId="{EE32E05C-6E69-494F-9319-6088A3977F2E}" type="sibTrans" cxnId="{A9FBE196-1709-4A70-A7F5-FD3CD182B567}">
      <dgm:prSet/>
      <dgm:spPr/>
      <dgm:t>
        <a:bodyPr/>
        <a:lstStyle/>
        <a:p>
          <a:endParaRPr lang="en-US"/>
        </a:p>
      </dgm:t>
    </dgm:pt>
    <dgm:pt modelId="{0DC51F3D-29E3-486C-BBC0-A5C508984C2F}">
      <dgm:prSet/>
      <dgm:spPr/>
      <dgm:t>
        <a:bodyPr/>
        <a:lstStyle/>
        <a:p>
          <a:r>
            <a:rPr lang="el-GR"/>
            <a:t>Α. Ποιοι παράγοντες επιρρεάζουν την υγεία του ανθρώπου?</a:t>
          </a:r>
          <a:endParaRPr lang="en-US"/>
        </a:p>
      </dgm:t>
    </dgm:pt>
    <dgm:pt modelId="{147DE9C7-DEB7-4080-9B21-F5A9964AEB23}" type="parTrans" cxnId="{33575174-6FD3-4271-AE74-78D7B0DC45E0}">
      <dgm:prSet/>
      <dgm:spPr/>
      <dgm:t>
        <a:bodyPr/>
        <a:lstStyle/>
        <a:p>
          <a:endParaRPr lang="en-US"/>
        </a:p>
      </dgm:t>
    </dgm:pt>
    <dgm:pt modelId="{0CFBB818-A31B-4FF4-A18F-C76DD3ADD77E}" type="sibTrans" cxnId="{33575174-6FD3-4271-AE74-78D7B0DC45E0}">
      <dgm:prSet/>
      <dgm:spPr/>
      <dgm:t>
        <a:bodyPr/>
        <a:lstStyle/>
        <a:p>
          <a:endParaRPr lang="en-US"/>
        </a:p>
      </dgm:t>
    </dgm:pt>
    <dgm:pt modelId="{9A4D6A64-3ACD-45BE-B69B-3E975D3952C1}">
      <dgm:prSet/>
      <dgm:spPr/>
      <dgm:t>
        <a:bodyPr/>
        <a:lstStyle/>
        <a:p>
          <a:r>
            <a:rPr lang="el-GR" dirty="0"/>
            <a:t>Β. Αντιστοίχηση με αίτια:</a:t>
          </a:r>
        </a:p>
        <a:p>
          <a:r>
            <a:rPr lang="el-GR" dirty="0"/>
            <a:t>         - περιβαλλοντικά (&amp; τρόπος ζωής)</a:t>
          </a:r>
        </a:p>
        <a:p>
          <a:r>
            <a:rPr lang="el-GR" dirty="0"/>
            <a:t>         -  ενδογενή</a:t>
          </a:r>
          <a:endParaRPr lang="en-US" dirty="0"/>
        </a:p>
      </dgm:t>
    </dgm:pt>
    <dgm:pt modelId="{CD392EC0-A7DA-4ACE-A4C9-E281CCE1BA66}" type="parTrans" cxnId="{58F4CFDD-83C3-4D3F-A96B-3D1F7827EAF8}">
      <dgm:prSet/>
      <dgm:spPr/>
      <dgm:t>
        <a:bodyPr/>
        <a:lstStyle/>
        <a:p>
          <a:endParaRPr lang="en-US"/>
        </a:p>
      </dgm:t>
    </dgm:pt>
    <dgm:pt modelId="{C45DAD9D-3386-4A6C-B668-F176BA047AFF}" type="sibTrans" cxnId="{58F4CFDD-83C3-4D3F-A96B-3D1F7827EAF8}">
      <dgm:prSet/>
      <dgm:spPr/>
      <dgm:t>
        <a:bodyPr/>
        <a:lstStyle/>
        <a:p>
          <a:endParaRPr lang="en-US"/>
        </a:p>
      </dgm:t>
    </dgm:pt>
    <dgm:pt modelId="{528D4321-EE39-4CAB-AE2C-8C3253E9F6AA}">
      <dgm:prSet/>
      <dgm:spPr/>
      <dgm:t>
        <a:bodyPr/>
        <a:lstStyle/>
        <a:p>
          <a:endParaRPr lang="en-US" dirty="0"/>
        </a:p>
      </dgm:t>
    </dgm:pt>
    <dgm:pt modelId="{4DA8C906-032D-4AAC-AD61-4581D2D74691}" type="parTrans" cxnId="{0DDE2B4A-F8FE-400A-BA09-7C51080F3E61}">
      <dgm:prSet/>
      <dgm:spPr/>
      <dgm:t>
        <a:bodyPr/>
        <a:lstStyle/>
        <a:p>
          <a:endParaRPr lang="en-US"/>
        </a:p>
      </dgm:t>
    </dgm:pt>
    <dgm:pt modelId="{CC8EC2F3-D3DE-4742-975B-531AD82AE24C}" type="sibTrans" cxnId="{0DDE2B4A-F8FE-400A-BA09-7C51080F3E61}">
      <dgm:prSet/>
      <dgm:spPr/>
      <dgm:t>
        <a:bodyPr/>
        <a:lstStyle/>
        <a:p>
          <a:endParaRPr lang="en-US"/>
        </a:p>
      </dgm:t>
    </dgm:pt>
    <dgm:pt modelId="{6BA6CB9B-DBF9-46F8-8B36-591523ACD89D}">
      <dgm:prSet custT="1"/>
      <dgm:spPr/>
      <dgm:t>
        <a:bodyPr/>
        <a:lstStyle/>
        <a:p>
          <a:r>
            <a:rPr lang="en-US" sz="2400" dirty="0">
              <a:solidFill>
                <a:schemeClr val="accent3">
                  <a:lumMod val="60000"/>
                  <a:lumOff val="40000"/>
                </a:schemeClr>
              </a:solidFill>
              <a:sym typeface="Wingdings" panose="05000000000000000000" pitchFamily="2" charset="2"/>
            </a:rPr>
            <a:t></a:t>
          </a:r>
          <a:r>
            <a:rPr lang="el-GR" sz="1400" dirty="0"/>
            <a:t>Αφού τα συμπληρώσουν τα καταγράφουν στον πίνακα ανά ομάδα και οι άλλες ομάδες συμπληρώνουν ο,τι πιθανως δεν σημείωσαν ήδη στα φύλλα εργασίας τους</a:t>
          </a:r>
          <a:r>
            <a:rPr lang="en-US" sz="1400" dirty="0"/>
            <a:t>.</a:t>
          </a:r>
          <a:r>
            <a:rPr lang="el-GR" sz="1400" dirty="0"/>
            <a:t> </a:t>
          </a:r>
          <a:endParaRPr lang="en-US" sz="1400" dirty="0"/>
        </a:p>
      </dgm:t>
    </dgm:pt>
    <dgm:pt modelId="{5EB88085-8422-441A-8C58-B4E58CB0DD07}" type="parTrans" cxnId="{8A7B8B32-0951-4E26-95A4-6AC88D2D8177}">
      <dgm:prSet/>
      <dgm:spPr/>
      <dgm:t>
        <a:bodyPr/>
        <a:lstStyle/>
        <a:p>
          <a:endParaRPr lang="en-US"/>
        </a:p>
      </dgm:t>
    </dgm:pt>
    <dgm:pt modelId="{75E5F75F-B0F9-4D1A-AB38-85F4A4C70582}" type="sibTrans" cxnId="{8A7B8B32-0951-4E26-95A4-6AC88D2D8177}">
      <dgm:prSet/>
      <dgm:spPr/>
      <dgm:t>
        <a:bodyPr/>
        <a:lstStyle/>
        <a:p>
          <a:endParaRPr lang="en-US"/>
        </a:p>
      </dgm:t>
    </dgm:pt>
    <dgm:pt modelId="{5390C700-6095-4BCF-8AC2-F736EE341B7C}" type="pres">
      <dgm:prSet presAssocID="{000B19A3-0005-45E5-9386-93404120C9C5}" presName="vert0" presStyleCnt="0">
        <dgm:presLayoutVars>
          <dgm:dir/>
          <dgm:animOne val="branch"/>
          <dgm:animLvl val="lvl"/>
        </dgm:presLayoutVars>
      </dgm:prSet>
      <dgm:spPr/>
    </dgm:pt>
    <dgm:pt modelId="{5AEBAF9F-3EFF-4414-A690-760325C9FCFB}" type="pres">
      <dgm:prSet presAssocID="{58E0792F-DC83-4FFC-9AB2-8CD143B0A265}" presName="thickLine" presStyleLbl="alignNode1" presStyleIdx="0" presStyleCnt="5"/>
      <dgm:spPr/>
    </dgm:pt>
    <dgm:pt modelId="{BDC7B451-F639-4B4B-9776-78048517102F}" type="pres">
      <dgm:prSet presAssocID="{58E0792F-DC83-4FFC-9AB2-8CD143B0A265}" presName="horz1" presStyleCnt="0"/>
      <dgm:spPr/>
    </dgm:pt>
    <dgm:pt modelId="{85C0A529-DB84-4274-AC6E-DDEC8B3E5073}" type="pres">
      <dgm:prSet presAssocID="{58E0792F-DC83-4FFC-9AB2-8CD143B0A265}" presName="tx1" presStyleLbl="revTx" presStyleIdx="0" presStyleCnt="5" custScaleY="180396"/>
      <dgm:spPr/>
    </dgm:pt>
    <dgm:pt modelId="{FCC04738-28DB-4273-894B-1CAB550804B1}" type="pres">
      <dgm:prSet presAssocID="{58E0792F-DC83-4FFC-9AB2-8CD143B0A265}" presName="vert1" presStyleCnt="0"/>
      <dgm:spPr/>
    </dgm:pt>
    <dgm:pt modelId="{B9ACF767-7D50-47F4-BC8B-22FB41B80B14}" type="pres">
      <dgm:prSet presAssocID="{0DC51F3D-29E3-486C-BBC0-A5C508984C2F}" presName="thickLine" presStyleLbl="alignNode1" presStyleIdx="1" presStyleCnt="5"/>
      <dgm:spPr/>
    </dgm:pt>
    <dgm:pt modelId="{4C2E5997-170A-4A42-BA95-2D67446F6DE3}" type="pres">
      <dgm:prSet presAssocID="{0DC51F3D-29E3-486C-BBC0-A5C508984C2F}" presName="horz1" presStyleCnt="0"/>
      <dgm:spPr/>
    </dgm:pt>
    <dgm:pt modelId="{D20B8C71-02C4-4126-9699-E55F92D3D630}" type="pres">
      <dgm:prSet presAssocID="{0DC51F3D-29E3-486C-BBC0-A5C508984C2F}" presName="tx1" presStyleLbl="revTx" presStyleIdx="1" presStyleCnt="5"/>
      <dgm:spPr/>
    </dgm:pt>
    <dgm:pt modelId="{C7B7A2AB-0837-4481-B9D9-585CA6D2E904}" type="pres">
      <dgm:prSet presAssocID="{0DC51F3D-29E3-486C-BBC0-A5C508984C2F}" presName="vert1" presStyleCnt="0"/>
      <dgm:spPr/>
    </dgm:pt>
    <dgm:pt modelId="{55C802DA-5585-43BF-837E-7B83A75AF83E}" type="pres">
      <dgm:prSet presAssocID="{9A4D6A64-3ACD-45BE-B69B-3E975D3952C1}" presName="thickLine" presStyleLbl="alignNode1" presStyleIdx="2" presStyleCnt="5"/>
      <dgm:spPr/>
    </dgm:pt>
    <dgm:pt modelId="{7277305A-364F-4B98-8AE4-C6D6B6A6A64A}" type="pres">
      <dgm:prSet presAssocID="{9A4D6A64-3ACD-45BE-B69B-3E975D3952C1}" presName="horz1" presStyleCnt="0"/>
      <dgm:spPr/>
    </dgm:pt>
    <dgm:pt modelId="{9B7D7C81-1A3B-489B-9CE3-D0E2BCF02C01}" type="pres">
      <dgm:prSet presAssocID="{9A4D6A64-3ACD-45BE-B69B-3E975D3952C1}" presName="tx1" presStyleLbl="revTx" presStyleIdx="2" presStyleCnt="5"/>
      <dgm:spPr/>
    </dgm:pt>
    <dgm:pt modelId="{F822F538-129D-4CAA-B07C-A68E08D19F48}" type="pres">
      <dgm:prSet presAssocID="{9A4D6A64-3ACD-45BE-B69B-3E975D3952C1}" presName="vert1" presStyleCnt="0"/>
      <dgm:spPr/>
    </dgm:pt>
    <dgm:pt modelId="{4B9AEA60-66F3-48C6-849A-44F1148EC508}" type="pres">
      <dgm:prSet presAssocID="{528D4321-EE39-4CAB-AE2C-8C3253E9F6AA}" presName="thickLine" presStyleLbl="alignNode1" presStyleIdx="3" presStyleCnt="5"/>
      <dgm:spPr/>
    </dgm:pt>
    <dgm:pt modelId="{04200816-B6CB-4F9A-A4A4-E0C15CEF4571}" type="pres">
      <dgm:prSet presAssocID="{528D4321-EE39-4CAB-AE2C-8C3253E9F6AA}" presName="horz1" presStyleCnt="0"/>
      <dgm:spPr/>
    </dgm:pt>
    <dgm:pt modelId="{65E9BCD7-A345-43B4-B564-5EC680FD7ECD}" type="pres">
      <dgm:prSet presAssocID="{528D4321-EE39-4CAB-AE2C-8C3253E9F6AA}" presName="tx1" presStyleLbl="revTx" presStyleIdx="3" presStyleCnt="5"/>
      <dgm:spPr/>
    </dgm:pt>
    <dgm:pt modelId="{8743D958-C3DE-40D4-8965-E0072D0937F0}" type="pres">
      <dgm:prSet presAssocID="{528D4321-EE39-4CAB-AE2C-8C3253E9F6AA}" presName="vert1" presStyleCnt="0"/>
      <dgm:spPr/>
    </dgm:pt>
    <dgm:pt modelId="{FB04D74B-7283-45DE-AD0D-5CBE05B3D5E1}" type="pres">
      <dgm:prSet presAssocID="{6BA6CB9B-DBF9-46F8-8B36-591523ACD89D}" presName="thickLine" presStyleLbl="alignNode1" presStyleIdx="4" presStyleCnt="5"/>
      <dgm:spPr/>
    </dgm:pt>
    <dgm:pt modelId="{C35C174C-47F8-432B-8027-E78FA6EC01D4}" type="pres">
      <dgm:prSet presAssocID="{6BA6CB9B-DBF9-46F8-8B36-591523ACD89D}" presName="horz1" presStyleCnt="0"/>
      <dgm:spPr/>
    </dgm:pt>
    <dgm:pt modelId="{FAD821D7-09FF-4E35-82DE-7D65E00E9444}" type="pres">
      <dgm:prSet presAssocID="{6BA6CB9B-DBF9-46F8-8B36-591523ACD89D}" presName="tx1" presStyleLbl="revTx" presStyleIdx="4" presStyleCnt="5"/>
      <dgm:spPr/>
    </dgm:pt>
    <dgm:pt modelId="{3F3BBA45-D9F8-4C85-A030-3ACDADD3F912}" type="pres">
      <dgm:prSet presAssocID="{6BA6CB9B-DBF9-46F8-8B36-591523ACD89D}" presName="vert1" presStyleCnt="0"/>
      <dgm:spPr/>
    </dgm:pt>
  </dgm:ptLst>
  <dgm:cxnLst>
    <dgm:cxn modelId="{0CF39C05-263C-4A6A-8638-6F0061A065AD}" type="presOf" srcId="{58E0792F-DC83-4FFC-9AB2-8CD143B0A265}" destId="{85C0A529-DB84-4274-AC6E-DDEC8B3E5073}" srcOrd="0" destOrd="0" presId="urn:microsoft.com/office/officeart/2008/layout/LinedList"/>
    <dgm:cxn modelId="{8A7B8B32-0951-4E26-95A4-6AC88D2D8177}" srcId="{000B19A3-0005-45E5-9386-93404120C9C5}" destId="{6BA6CB9B-DBF9-46F8-8B36-591523ACD89D}" srcOrd="4" destOrd="0" parTransId="{5EB88085-8422-441A-8C58-B4E58CB0DD07}" sibTransId="{75E5F75F-B0F9-4D1A-AB38-85F4A4C70582}"/>
    <dgm:cxn modelId="{0DDE2B4A-F8FE-400A-BA09-7C51080F3E61}" srcId="{000B19A3-0005-45E5-9386-93404120C9C5}" destId="{528D4321-EE39-4CAB-AE2C-8C3253E9F6AA}" srcOrd="3" destOrd="0" parTransId="{4DA8C906-032D-4AAC-AD61-4581D2D74691}" sibTransId="{CC8EC2F3-D3DE-4742-975B-531AD82AE24C}"/>
    <dgm:cxn modelId="{33575174-6FD3-4271-AE74-78D7B0DC45E0}" srcId="{000B19A3-0005-45E5-9386-93404120C9C5}" destId="{0DC51F3D-29E3-486C-BBC0-A5C508984C2F}" srcOrd="1" destOrd="0" parTransId="{147DE9C7-DEB7-4080-9B21-F5A9964AEB23}" sibTransId="{0CFBB818-A31B-4FF4-A18F-C76DD3ADD77E}"/>
    <dgm:cxn modelId="{A9FBE196-1709-4A70-A7F5-FD3CD182B567}" srcId="{000B19A3-0005-45E5-9386-93404120C9C5}" destId="{58E0792F-DC83-4FFC-9AB2-8CD143B0A265}" srcOrd="0" destOrd="0" parTransId="{728A1F1F-4E51-4288-9584-D7FB7EC43388}" sibTransId="{EE32E05C-6E69-494F-9319-6088A3977F2E}"/>
    <dgm:cxn modelId="{4BE5AA99-688A-4750-8CEB-65BD031BD7B1}" type="presOf" srcId="{0DC51F3D-29E3-486C-BBC0-A5C508984C2F}" destId="{D20B8C71-02C4-4126-9699-E55F92D3D630}" srcOrd="0" destOrd="0" presId="urn:microsoft.com/office/officeart/2008/layout/LinedList"/>
    <dgm:cxn modelId="{250109B8-9A54-4FE4-A551-990D9A0A315C}" type="presOf" srcId="{000B19A3-0005-45E5-9386-93404120C9C5}" destId="{5390C700-6095-4BCF-8AC2-F736EE341B7C}" srcOrd="0" destOrd="0" presId="urn:microsoft.com/office/officeart/2008/layout/LinedList"/>
    <dgm:cxn modelId="{C79F86BB-27CF-41BF-B3D5-5DA8203EA619}" type="presOf" srcId="{528D4321-EE39-4CAB-AE2C-8C3253E9F6AA}" destId="{65E9BCD7-A345-43B4-B564-5EC680FD7ECD}" srcOrd="0" destOrd="0" presId="urn:microsoft.com/office/officeart/2008/layout/LinedList"/>
    <dgm:cxn modelId="{5AA345CC-8C52-49BD-9621-9D2895100776}" type="presOf" srcId="{9A4D6A64-3ACD-45BE-B69B-3E975D3952C1}" destId="{9B7D7C81-1A3B-489B-9CE3-D0E2BCF02C01}" srcOrd="0" destOrd="0" presId="urn:microsoft.com/office/officeart/2008/layout/LinedList"/>
    <dgm:cxn modelId="{84CA0AD3-F176-46A7-BCC2-B54C60697411}" type="presOf" srcId="{6BA6CB9B-DBF9-46F8-8B36-591523ACD89D}" destId="{FAD821D7-09FF-4E35-82DE-7D65E00E9444}" srcOrd="0" destOrd="0" presId="urn:microsoft.com/office/officeart/2008/layout/LinedList"/>
    <dgm:cxn modelId="{58F4CFDD-83C3-4D3F-A96B-3D1F7827EAF8}" srcId="{000B19A3-0005-45E5-9386-93404120C9C5}" destId="{9A4D6A64-3ACD-45BE-B69B-3E975D3952C1}" srcOrd="2" destOrd="0" parTransId="{CD392EC0-A7DA-4ACE-A4C9-E281CCE1BA66}" sibTransId="{C45DAD9D-3386-4A6C-B668-F176BA047AFF}"/>
    <dgm:cxn modelId="{996B9127-67D8-43D1-AB31-8A3DF02B7C4E}" type="presParOf" srcId="{5390C700-6095-4BCF-8AC2-F736EE341B7C}" destId="{5AEBAF9F-3EFF-4414-A690-760325C9FCFB}" srcOrd="0" destOrd="0" presId="urn:microsoft.com/office/officeart/2008/layout/LinedList"/>
    <dgm:cxn modelId="{5AFD7B6E-0CDC-4A82-A5FC-777D4D2B92EB}" type="presParOf" srcId="{5390C700-6095-4BCF-8AC2-F736EE341B7C}" destId="{BDC7B451-F639-4B4B-9776-78048517102F}" srcOrd="1" destOrd="0" presId="urn:microsoft.com/office/officeart/2008/layout/LinedList"/>
    <dgm:cxn modelId="{580E9708-80A1-43EA-9369-86579BFA53B7}" type="presParOf" srcId="{BDC7B451-F639-4B4B-9776-78048517102F}" destId="{85C0A529-DB84-4274-AC6E-DDEC8B3E5073}" srcOrd="0" destOrd="0" presId="urn:microsoft.com/office/officeart/2008/layout/LinedList"/>
    <dgm:cxn modelId="{BEA49FB8-D042-45BF-9725-868E53B6730D}" type="presParOf" srcId="{BDC7B451-F639-4B4B-9776-78048517102F}" destId="{FCC04738-28DB-4273-894B-1CAB550804B1}" srcOrd="1" destOrd="0" presId="urn:microsoft.com/office/officeart/2008/layout/LinedList"/>
    <dgm:cxn modelId="{C300FC8D-ED6E-48E1-84A9-7737F2D6C2DC}" type="presParOf" srcId="{5390C700-6095-4BCF-8AC2-F736EE341B7C}" destId="{B9ACF767-7D50-47F4-BC8B-22FB41B80B14}" srcOrd="2" destOrd="0" presId="urn:microsoft.com/office/officeart/2008/layout/LinedList"/>
    <dgm:cxn modelId="{96061A7C-B0C8-4883-B0AE-18BE50B31D32}" type="presParOf" srcId="{5390C700-6095-4BCF-8AC2-F736EE341B7C}" destId="{4C2E5997-170A-4A42-BA95-2D67446F6DE3}" srcOrd="3" destOrd="0" presId="urn:microsoft.com/office/officeart/2008/layout/LinedList"/>
    <dgm:cxn modelId="{FF8F1ABD-7FB0-4563-87D5-81E3BD4E2A38}" type="presParOf" srcId="{4C2E5997-170A-4A42-BA95-2D67446F6DE3}" destId="{D20B8C71-02C4-4126-9699-E55F92D3D630}" srcOrd="0" destOrd="0" presId="urn:microsoft.com/office/officeart/2008/layout/LinedList"/>
    <dgm:cxn modelId="{4D972316-D8B9-4FEE-A9D7-0163F38C663B}" type="presParOf" srcId="{4C2E5997-170A-4A42-BA95-2D67446F6DE3}" destId="{C7B7A2AB-0837-4481-B9D9-585CA6D2E904}" srcOrd="1" destOrd="0" presId="urn:microsoft.com/office/officeart/2008/layout/LinedList"/>
    <dgm:cxn modelId="{B2F02A3A-A062-4EB1-9673-B8CE60F2B047}" type="presParOf" srcId="{5390C700-6095-4BCF-8AC2-F736EE341B7C}" destId="{55C802DA-5585-43BF-837E-7B83A75AF83E}" srcOrd="4" destOrd="0" presId="urn:microsoft.com/office/officeart/2008/layout/LinedList"/>
    <dgm:cxn modelId="{0412D319-4F13-45E6-A0F6-BAAF9C2D74FA}" type="presParOf" srcId="{5390C700-6095-4BCF-8AC2-F736EE341B7C}" destId="{7277305A-364F-4B98-8AE4-C6D6B6A6A64A}" srcOrd="5" destOrd="0" presId="urn:microsoft.com/office/officeart/2008/layout/LinedList"/>
    <dgm:cxn modelId="{355AB31E-FD28-4DF3-8B71-162C4D56379B}" type="presParOf" srcId="{7277305A-364F-4B98-8AE4-C6D6B6A6A64A}" destId="{9B7D7C81-1A3B-489B-9CE3-D0E2BCF02C01}" srcOrd="0" destOrd="0" presId="urn:microsoft.com/office/officeart/2008/layout/LinedList"/>
    <dgm:cxn modelId="{8F063AA7-D4F7-4AC8-8BEF-F0E505200557}" type="presParOf" srcId="{7277305A-364F-4B98-8AE4-C6D6B6A6A64A}" destId="{F822F538-129D-4CAA-B07C-A68E08D19F48}" srcOrd="1" destOrd="0" presId="urn:microsoft.com/office/officeart/2008/layout/LinedList"/>
    <dgm:cxn modelId="{D6DD7352-C6F7-40B9-B613-A6715BE2CF14}" type="presParOf" srcId="{5390C700-6095-4BCF-8AC2-F736EE341B7C}" destId="{4B9AEA60-66F3-48C6-849A-44F1148EC508}" srcOrd="6" destOrd="0" presId="urn:microsoft.com/office/officeart/2008/layout/LinedList"/>
    <dgm:cxn modelId="{696EE442-08B8-4ABA-975F-A3CE83C228DD}" type="presParOf" srcId="{5390C700-6095-4BCF-8AC2-F736EE341B7C}" destId="{04200816-B6CB-4F9A-A4A4-E0C15CEF4571}" srcOrd="7" destOrd="0" presId="urn:microsoft.com/office/officeart/2008/layout/LinedList"/>
    <dgm:cxn modelId="{6BF82B3C-CEB2-4191-9C53-E79D033CFC63}" type="presParOf" srcId="{04200816-B6CB-4F9A-A4A4-E0C15CEF4571}" destId="{65E9BCD7-A345-43B4-B564-5EC680FD7ECD}" srcOrd="0" destOrd="0" presId="urn:microsoft.com/office/officeart/2008/layout/LinedList"/>
    <dgm:cxn modelId="{7EF8521F-75DE-40BF-8A4F-48B54DBFAECF}" type="presParOf" srcId="{04200816-B6CB-4F9A-A4A4-E0C15CEF4571}" destId="{8743D958-C3DE-40D4-8965-E0072D0937F0}" srcOrd="1" destOrd="0" presId="urn:microsoft.com/office/officeart/2008/layout/LinedList"/>
    <dgm:cxn modelId="{1A8B8B9A-420C-4A99-9F57-10D90C73D802}" type="presParOf" srcId="{5390C700-6095-4BCF-8AC2-F736EE341B7C}" destId="{FB04D74B-7283-45DE-AD0D-5CBE05B3D5E1}" srcOrd="8" destOrd="0" presId="urn:microsoft.com/office/officeart/2008/layout/LinedList"/>
    <dgm:cxn modelId="{E7EADD09-F1E0-41D0-983A-1DEE924B6845}" type="presParOf" srcId="{5390C700-6095-4BCF-8AC2-F736EE341B7C}" destId="{C35C174C-47F8-432B-8027-E78FA6EC01D4}" srcOrd="9" destOrd="0" presId="urn:microsoft.com/office/officeart/2008/layout/LinedList"/>
    <dgm:cxn modelId="{E4636B7E-5380-44AD-BE90-EC240618260B}" type="presParOf" srcId="{C35C174C-47F8-432B-8027-E78FA6EC01D4}" destId="{FAD821D7-09FF-4E35-82DE-7D65E00E9444}" srcOrd="0" destOrd="0" presId="urn:microsoft.com/office/officeart/2008/layout/LinedList"/>
    <dgm:cxn modelId="{53E4B046-05AB-4247-BD54-FFA7F7825004}" type="presParOf" srcId="{C35C174C-47F8-432B-8027-E78FA6EC01D4}" destId="{3F3BBA45-D9F8-4C85-A030-3ACDADD3F9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3021F6-9EBF-4A30-9C8E-C8C57521B1FB}">
      <dsp:nvSpPr>
        <dsp:cNvPr id="0" name=""/>
        <dsp:cNvSpPr/>
      </dsp:nvSpPr>
      <dsp:spPr>
        <a:xfrm>
          <a:off x="0" y="0"/>
          <a:ext cx="4079123" cy="81514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Να ορίζουν τι είναι ομοιόσταση</a:t>
          </a:r>
          <a:endParaRPr lang="en-US" sz="1300" kern="1200"/>
        </a:p>
      </dsp:txBody>
      <dsp:txXfrm>
        <a:off x="23875" y="23875"/>
        <a:ext cx="3130634" cy="767397"/>
      </dsp:txXfrm>
    </dsp:sp>
    <dsp:sp modelId="{F5C7BFCF-0EA6-4BE5-BA90-3404413DD751}">
      <dsp:nvSpPr>
        <dsp:cNvPr id="0" name=""/>
        <dsp:cNvSpPr/>
      </dsp:nvSpPr>
      <dsp:spPr>
        <a:xfrm>
          <a:off x="341626" y="963356"/>
          <a:ext cx="4079123" cy="815147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Να αναφέρουν ομοιοστατικούς μηχανισμούς συμεριλαμβανομένου του ανοσοποιητικού συστήματος</a:t>
          </a:r>
          <a:endParaRPr lang="en-US" sz="1300" kern="1200"/>
        </a:p>
      </dsp:txBody>
      <dsp:txXfrm>
        <a:off x="365501" y="987231"/>
        <a:ext cx="3159900" cy="767397"/>
      </dsp:txXfrm>
    </dsp:sp>
    <dsp:sp modelId="{6B1340E1-D6DA-4933-97B8-6F8356FBD7BF}">
      <dsp:nvSpPr>
        <dsp:cNvPr id="0" name=""/>
        <dsp:cNvSpPr/>
      </dsp:nvSpPr>
      <dsp:spPr>
        <a:xfrm>
          <a:off x="678154" y="1926712"/>
          <a:ext cx="4079123" cy="815147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Να αναφέρουν παράγοντες που απειλούν την υγεία συμπεριλαμβανομένων παθογόνων μικροοργανισμών</a:t>
          </a:r>
          <a:endParaRPr lang="en-US" sz="1300" kern="1200"/>
        </a:p>
      </dsp:txBody>
      <dsp:txXfrm>
        <a:off x="702029" y="1950587"/>
        <a:ext cx="3164999" cy="767397"/>
      </dsp:txXfrm>
    </dsp:sp>
    <dsp:sp modelId="{0820F8E7-98B0-4406-A3E0-534E00B27C04}">
      <dsp:nvSpPr>
        <dsp:cNvPr id="0" name=""/>
        <dsp:cNvSpPr/>
      </dsp:nvSpPr>
      <dsp:spPr>
        <a:xfrm>
          <a:off x="1019780" y="2890069"/>
          <a:ext cx="4079123" cy="81514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Να εξηγούν πως γίνεται η θερμορρύθμιση</a:t>
          </a:r>
          <a:endParaRPr lang="en-US" sz="1300" kern="1200"/>
        </a:p>
      </dsp:txBody>
      <dsp:txXfrm>
        <a:off x="1043655" y="2913944"/>
        <a:ext cx="3159900" cy="767397"/>
      </dsp:txXfrm>
    </dsp:sp>
    <dsp:sp modelId="{F287EB5B-24BE-4CE9-93FB-D838F713AE4F}">
      <dsp:nvSpPr>
        <dsp:cNvPr id="0" name=""/>
        <dsp:cNvSpPr/>
      </dsp:nvSpPr>
      <dsp:spPr>
        <a:xfrm>
          <a:off x="3549277" y="624329"/>
          <a:ext cx="529846" cy="5298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3668492" y="624329"/>
        <a:ext cx="291416" cy="398709"/>
      </dsp:txXfrm>
    </dsp:sp>
    <dsp:sp modelId="{482C9EA9-336F-467C-87F1-E58EFFA1F361}">
      <dsp:nvSpPr>
        <dsp:cNvPr id="0" name=""/>
        <dsp:cNvSpPr/>
      </dsp:nvSpPr>
      <dsp:spPr>
        <a:xfrm>
          <a:off x="3890903" y="1587685"/>
          <a:ext cx="529846" cy="5298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010118" y="1587685"/>
        <a:ext cx="291416" cy="398709"/>
      </dsp:txXfrm>
    </dsp:sp>
    <dsp:sp modelId="{5EC38C15-877C-4729-8902-5C5A63591443}">
      <dsp:nvSpPr>
        <dsp:cNvPr id="0" name=""/>
        <dsp:cNvSpPr/>
      </dsp:nvSpPr>
      <dsp:spPr>
        <a:xfrm>
          <a:off x="4227431" y="2551041"/>
          <a:ext cx="529846" cy="5298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346646" y="2551041"/>
        <a:ext cx="291416" cy="3987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BAF9F-3EFF-4414-A690-760325C9FCFB}">
      <dsp:nvSpPr>
        <dsp:cNvPr id="0" name=""/>
        <dsp:cNvSpPr/>
      </dsp:nvSpPr>
      <dsp:spPr>
        <a:xfrm>
          <a:off x="0" y="2841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0A529-DB84-4274-AC6E-DDEC8B3E5073}">
      <dsp:nvSpPr>
        <dsp:cNvPr id="0" name=""/>
        <dsp:cNvSpPr/>
      </dsp:nvSpPr>
      <dsp:spPr>
        <a:xfrm>
          <a:off x="0" y="2841"/>
          <a:ext cx="4714176" cy="17172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accent3">
                  <a:lumMod val="60000"/>
                  <a:lumOff val="40000"/>
                </a:schemeClr>
              </a:solidFill>
              <a:sym typeface="Wingdings" panose="05000000000000000000" pitchFamily="2" charset="2"/>
            </a:rPr>
            <a:t></a:t>
          </a:r>
          <a:r>
            <a:rPr lang="en-US" sz="1400" kern="1200" dirty="0">
              <a:sym typeface="Wingdings" panose="05000000000000000000" pitchFamily="2" charset="2"/>
            </a:rPr>
            <a:t> </a:t>
          </a:r>
          <a:r>
            <a:rPr lang="el-GR" sz="1400" kern="1200" dirty="0"/>
            <a:t>Οι μαθητές χωρίζονται σε ομάδες των 4 ατόμων. Ο ένας παίρνει συνέντευξη απο τους 3 και καταγράφουν απαντήσεις σε φύλλο εργασίας με τις ερωτήσεις Α και Β.</a:t>
          </a:r>
          <a:endParaRPr lang="en-US" sz="1400" kern="1200" dirty="0"/>
        </a:p>
      </dsp:txBody>
      <dsp:txXfrm>
        <a:off x="0" y="2841"/>
        <a:ext cx="4714176" cy="1717271"/>
      </dsp:txXfrm>
    </dsp:sp>
    <dsp:sp modelId="{B9ACF767-7D50-47F4-BC8B-22FB41B80B14}">
      <dsp:nvSpPr>
        <dsp:cNvPr id="0" name=""/>
        <dsp:cNvSpPr/>
      </dsp:nvSpPr>
      <dsp:spPr>
        <a:xfrm>
          <a:off x="0" y="1720112"/>
          <a:ext cx="4718785" cy="0"/>
        </a:xfrm>
        <a:prstGeom prst="line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B8C71-02C4-4126-9699-E55F92D3D630}">
      <dsp:nvSpPr>
        <dsp:cNvPr id="0" name=""/>
        <dsp:cNvSpPr/>
      </dsp:nvSpPr>
      <dsp:spPr>
        <a:xfrm>
          <a:off x="0" y="1720112"/>
          <a:ext cx="4718785" cy="951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Α. Ποιοι παράγοντες επιρρεάζουν την υγεία του ανθρώπου?</a:t>
          </a:r>
          <a:endParaRPr lang="en-US" sz="1500" kern="1200"/>
        </a:p>
      </dsp:txBody>
      <dsp:txXfrm>
        <a:off x="0" y="1720112"/>
        <a:ext cx="4718785" cy="951945"/>
      </dsp:txXfrm>
    </dsp:sp>
    <dsp:sp modelId="{55C802DA-5585-43BF-837E-7B83A75AF83E}">
      <dsp:nvSpPr>
        <dsp:cNvPr id="0" name=""/>
        <dsp:cNvSpPr/>
      </dsp:nvSpPr>
      <dsp:spPr>
        <a:xfrm>
          <a:off x="0" y="2672057"/>
          <a:ext cx="4718785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D7C81-1A3B-489B-9CE3-D0E2BCF02C01}">
      <dsp:nvSpPr>
        <dsp:cNvPr id="0" name=""/>
        <dsp:cNvSpPr/>
      </dsp:nvSpPr>
      <dsp:spPr>
        <a:xfrm>
          <a:off x="0" y="2672057"/>
          <a:ext cx="4718785" cy="951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Β. Αντιστοίχηση με αίτια: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         - περιβαλλοντικά (&amp; τρόπος ζωής)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         -  ενδογενή</a:t>
          </a:r>
          <a:endParaRPr lang="en-US" sz="1500" kern="1200" dirty="0"/>
        </a:p>
      </dsp:txBody>
      <dsp:txXfrm>
        <a:off x="0" y="2672057"/>
        <a:ext cx="4718785" cy="951945"/>
      </dsp:txXfrm>
    </dsp:sp>
    <dsp:sp modelId="{4B9AEA60-66F3-48C6-849A-44F1148EC508}">
      <dsp:nvSpPr>
        <dsp:cNvPr id="0" name=""/>
        <dsp:cNvSpPr/>
      </dsp:nvSpPr>
      <dsp:spPr>
        <a:xfrm>
          <a:off x="0" y="3624003"/>
          <a:ext cx="4718785" cy="0"/>
        </a:xfrm>
        <a:prstGeom prst="line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9BCD7-A345-43B4-B564-5EC680FD7ECD}">
      <dsp:nvSpPr>
        <dsp:cNvPr id="0" name=""/>
        <dsp:cNvSpPr/>
      </dsp:nvSpPr>
      <dsp:spPr>
        <a:xfrm>
          <a:off x="0" y="3624003"/>
          <a:ext cx="4718785" cy="951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0" y="3624003"/>
        <a:ext cx="4718785" cy="951945"/>
      </dsp:txXfrm>
    </dsp:sp>
    <dsp:sp modelId="{FB04D74B-7283-45DE-AD0D-5CBE05B3D5E1}">
      <dsp:nvSpPr>
        <dsp:cNvPr id="0" name=""/>
        <dsp:cNvSpPr/>
      </dsp:nvSpPr>
      <dsp:spPr>
        <a:xfrm>
          <a:off x="0" y="4575948"/>
          <a:ext cx="4718785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D821D7-09FF-4E35-82DE-7D65E00E9444}">
      <dsp:nvSpPr>
        <dsp:cNvPr id="0" name=""/>
        <dsp:cNvSpPr/>
      </dsp:nvSpPr>
      <dsp:spPr>
        <a:xfrm>
          <a:off x="0" y="4575948"/>
          <a:ext cx="4718785" cy="951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accent3">
                  <a:lumMod val="60000"/>
                  <a:lumOff val="40000"/>
                </a:schemeClr>
              </a:solidFill>
              <a:sym typeface="Wingdings" panose="05000000000000000000" pitchFamily="2" charset="2"/>
            </a:rPr>
            <a:t></a:t>
          </a:r>
          <a:r>
            <a:rPr lang="el-GR" sz="1400" kern="1200" dirty="0"/>
            <a:t>Αφού τα συμπληρώσουν τα καταγράφουν στον πίνακα ανά ομάδα και οι άλλες ομάδες συμπληρώνουν ο,τι πιθανως δεν σημείωσαν ήδη στα φύλλα εργασίας τους</a:t>
          </a:r>
          <a:r>
            <a:rPr lang="en-US" sz="1400" kern="1200" dirty="0"/>
            <a:t>.</a:t>
          </a:r>
          <a:r>
            <a:rPr lang="el-GR" sz="1400" kern="1200" dirty="0"/>
            <a:t> </a:t>
          </a:r>
          <a:endParaRPr lang="en-US" sz="1400" kern="1200" dirty="0"/>
        </a:p>
      </dsp:txBody>
      <dsp:txXfrm>
        <a:off x="0" y="4575948"/>
        <a:ext cx="4718785" cy="951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6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0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3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5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1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1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4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1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8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DA7BAE-14D5-45A3-AC2A-D7B69A34D2E5}" type="datetimeFigureOut">
              <a:rPr lang="en-US" smtClean="0"/>
              <a:t>12/28/2024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A71674-1442-44A2-B730-9546737F0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34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51A98-9A16-CA7C-A098-BA9F79A1F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2" y="922352"/>
            <a:ext cx="6858000" cy="4381168"/>
          </a:xfrm>
        </p:spPr>
        <p:txBody>
          <a:bodyPr anchor="ctr">
            <a:normAutofit/>
          </a:bodyPr>
          <a:lstStyle/>
          <a:p>
            <a:r>
              <a:rPr lang="el-GR" sz="2800" b="0" i="0" u="none" strike="noStrike" baseline="0" dirty="0"/>
              <a:t>Ψηφιακός Μετασχηματισμός –Νέες Τεχνολογίες στη Διδακτική των Βιολογικών Επιστημών</a:t>
            </a:r>
            <a:br>
              <a:rPr lang="el-GR" sz="3500" b="0" i="0" u="none" strike="noStrike" baseline="0" dirty="0"/>
            </a:br>
            <a:br>
              <a:rPr lang="el-GR" sz="3500" b="0" i="0" u="none" strike="noStrike" baseline="0" dirty="0"/>
            </a:br>
            <a:r>
              <a:rPr lang="el-GR" sz="2800" dirty="0"/>
              <a:t>Εργασία 1</a:t>
            </a:r>
            <a:r>
              <a:rPr lang="el-GR" sz="2800" baseline="30000" dirty="0"/>
              <a:t>ης</a:t>
            </a:r>
            <a:r>
              <a:rPr lang="el-GR" sz="2800" dirty="0"/>
              <a:t> συνάντησης</a:t>
            </a:r>
            <a:br>
              <a:rPr lang="en-US" sz="2800" dirty="0"/>
            </a:br>
            <a:r>
              <a:rPr lang="en-US" sz="2800" dirty="0"/>
              <a:t>B</a:t>
            </a:r>
            <a:r>
              <a:rPr lang="el-GR" sz="2800" dirty="0"/>
              <a:t>΄Λυκείου</a:t>
            </a:r>
            <a:br>
              <a:rPr lang="el-GR" sz="2800" dirty="0"/>
            </a:br>
            <a:br>
              <a:rPr lang="el-GR" sz="2800" dirty="0"/>
            </a:br>
            <a:r>
              <a:rPr lang="el-GR" sz="2800" dirty="0"/>
              <a:t>1.1. Παράγοντες που επηρεάζουν την υγεία του ανθρώπου</a:t>
            </a:r>
            <a:endParaRPr lang="en-US" sz="3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AF2674-E69D-2106-A0D0-61B1C621B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r>
              <a:rPr lang="el-GR" dirty="0"/>
              <a:t>Χανιώτου Ζωή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152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6E1E0-B352-127E-5957-E551A899C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70456"/>
            <a:ext cx="8534400" cy="631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838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C4750F-82B3-D8BB-3816-68F6E8ACC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5299" y="548464"/>
            <a:ext cx="5098906" cy="1675623"/>
          </a:xfrm>
        </p:spPr>
        <p:txBody>
          <a:bodyPr anchor="b">
            <a:normAutofit/>
          </a:bodyPr>
          <a:lstStyle/>
          <a:p>
            <a:r>
              <a:rPr lang="el-GR" sz="3500"/>
              <a:t>Στόχοι</a:t>
            </a:r>
            <a:endParaRPr lang="en-US" sz="350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EEDE4932-8D20-E926-90FF-AA5561D925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350" r="43016" b="-1"/>
          <a:stretch/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365848-9CB5-0AF0-CF79-8F195BA90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334297"/>
              </p:ext>
            </p:extLst>
          </p:nvPr>
        </p:nvGraphicFramePr>
        <p:xfrm>
          <a:off x="3415300" y="2409830"/>
          <a:ext cx="5098904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7380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B6D5CD-2E9C-74E5-B9AF-6C2FA6E7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l-GR" sz="2800" b="1">
                <a:solidFill>
                  <a:srgbClr val="FFFFFF"/>
                </a:solidFill>
              </a:rPr>
              <a:t>Ενεργοποίηση</a:t>
            </a: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4CBD0-970F-A730-4814-3B0FCD914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dirty="0"/>
              <a:t>Καταιγισμός ιδεών με τις ερωτήσεις: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Τι είναι ασθένεια / αρρώστια?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Είναι κάτι που διορθώνεται?</a:t>
            </a:r>
          </a:p>
          <a:p>
            <a:pPr marL="0" indent="0">
              <a:buNone/>
            </a:pPr>
            <a:r>
              <a:rPr lang="el-GR" dirty="0"/>
              <a:t>Απο ποιον/με ποιους τρόπους?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7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88EDF-793D-02EB-8944-4E66C11CE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l-GR" sz="3100">
                <a:solidFill>
                  <a:srgbClr val="FFFFFF"/>
                </a:solidFill>
              </a:rPr>
              <a:t>Εξερεύνηση </a:t>
            </a:r>
            <a:endParaRPr lang="en-US" sz="31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934799-BA30-4399-152B-9F9A51DC21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954598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68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BF922B-51C4-2645-E7C3-B66D95A8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700">
                <a:solidFill>
                  <a:srgbClr val="FFFFFF"/>
                </a:solidFill>
              </a:rPr>
              <a:t>Επεξήγηση</a:t>
            </a: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87EC4-3ECB-4B99-C9C9-1F5178D4B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dirty="0"/>
              <a:t>Χρήση παρουσίασης με ερωταπαντήσεις</a:t>
            </a:r>
            <a:r>
              <a:rPr lang="en-US" dirty="0"/>
              <a:t> / </a:t>
            </a:r>
            <a:r>
              <a:rPr lang="el-GR" dirty="0"/>
              <a:t>οι μαθητές κρατάνε σημειώσεις</a:t>
            </a:r>
            <a:endParaRPr lang="en-US" dirty="0"/>
          </a:p>
          <a:p>
            <a:pPr marL="342900" indent="-342900">
              <a:buAutoNum type="arabicPeriod"/>
            </a:pPr>
            <a:r>
              <a:rPr lang="el-GR" dirty="0"/>
              <a:t>Εικόνα βιβλίου β γυμνασίου / ερώτηση: τι είναι ομοιόσταση?</a:t>
            </a:r>
          </a:p>
          <a:p>
            <a:pPr marL="342900" indent="-342900">
              <a:buAutoNum type="arabicPeriod"/>
            </a:pPr>
            <a:r>
              <a:rPr lang="el-GR" dirty="0"/>
              <a:t>Επεξήγηση ομοιοστατικών μηχανισμών</a:t>
            </a:r>
          </a:p>
          <a:p>
            <a:pPr marL="342900" indent="-342900">
              <a:buAutoNum type="arabicPeriod"/>
            </a:pPr>
            <a:r>
              <a:rPr lang="el-GR" dirty="0"/>
              <a:t>Επεξήγηση μηχανισμού θερμορρύθμισης &amp; </a:t>
            </a:r>
            <a:r>
              <a:rPr lang="en-US" dirty="0"/>
              <a:t>video</a:t>
            </a:r>
            <a:endParaRPr lang="el-GR" dirty="0"/>
          </a:p>
          <a:p>
            <a:pPr marL="342900" indent="-342900">
              <a:buAutoNum type="arabicPeriod"/>
            </a:pPr>
            <a:r>
              <a:rPr lang="el-GR" dirty="0"/>
              <a:t>Επεξήγηση ανοσοποιητικό έναντι </a:t>
            </a:r>
            <a:r>
              <a:rPr lang="en-US" dirty="0"/>
              <a:t>COVID &amp; video</a:t>
            </a:r>
          </a:p>
        </p:txBody>
      </p:sp>
    </p:spTree>
    <p:extLst>
      <p:ext uri="{BB962C8B-B14F-4D97-AF65-F5344CB8AC3E}">
        <p14:creationId xmlns:p14="http://schemas.microsoft.com/office/powerpoint/2010/main" val="301472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F7F26-5482-5C16-7843-7D4C81F58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l-GR" sz="3100">
                <a:solidFill>
                  <a:srgbClr val="FFFFFF"/>
                </a:solidFill>
              </a:rPr>
              <a:t>Επεξεργασία</a:t>
            </a:r>
            <a:br>
              <a:rPr lang="el-GR" sz="3100">
                <a:solidFill>
                  <a:srgbClr val="FFFFFF"/>
                </a:solidFill>
              </a:rPr>
            </a:br>
            <a:endParaRPr lang="en-US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75550-A957-0ED8-D2E8-90D15326A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Οι μαθητές συμπληρώνουν εννοιολογικό χάρτη/φύλλο εργασίας για θερμορρύθμιση με χρήση πληροφοριών απο το βιβλίο τους.</a:t>
            </a:r>
          </a:p>
          <a:p>
            <a:endParaRPr lang="el-GR" dirty="0"/>
          </a:p>
          <a:p>
            <a:r>
              <a:rPr lang="el-GR" dirty="0"/>
              <a:t>Για να εφαρμόσουν την γνώση απαντάνε την ερώτηση τι συμβαίνει στην περίπτωση του κρύου ώστε να επιτευχθεί μέσω του δέρματος η θερμορρύθμιση.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09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79226-BE8E-6ACC-07C1-B036D845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l-GR" sz="3700">
                <a:solidFill>
                  <a:srgbClr val="FFFFFF"/>
                </a:solidFill>
              </a:rPr>
              <a:t>Αξιολόγηση</a:t>
            </a:r>
            <a:br>
              <a:rPr lang="el-GR" sz="3700">
                <a:solidFill>
                  <a:srgbClr val="FFFFFF"/>
                </a:solidFill>
              </a:rPr>
            </a:b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17C0-C729-1971-74C4-E9C85AAC9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Ερωτηματολόγιο πολλαπλής επιλογής και σωστού λάθους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66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257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Wingdings</vt:lpstr>
      <vt:lpstr>Office Theme</vt:lpstr>
      <vt:lpstr>Ψηφιακός Μετασχηματισμός –Νέες Τεχνολογίες στη Διδακτική των Βιολογικών Επιστημών  Εργασία 1ης συνάντησης B΄Λυκείου  1.1. Παράγοντες που επηρεάζουν την υγεία του ανθρώπου</vt:lpstr>
      <vt:lpstr>PowerPoint Presentation</vt:lpstr>
      <vt:lpstr>Στόχοι</vt:lpstr>
      <vt:lpstr>Ενεργοποίηση</vt:lpstr>
      <vt:lpstr>Εξερεύνηση </vt:lpstr>
      <vt:lpstr>Επεξήγηση</vt:lpstr>
      <vt:lpstr>Επεξεργασία </vt:lpstr>
      <vt:lpstr>Αξιολόγηση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Zoi</dc:creator>
  <cp:lastModifiedBy>Zoi</cp:lastModifiedBy>
  <cp:revision>5</cp:revision>
  <dcterms:created xsi:type="dcterms:W3CDTF">2024-12-28T06:13:44Z</dcterms:created>
  <dcterms:modified xsi:type="dcterms:W3CDTF">2024-12-28T08:37:17Z</dcterms:modified>
</cp:coreProperties>
</file>