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4" r:id="rId3"/>
    <p:sldId id="256" r:id="rId4"/>
    <p:sldId id="268" r:id="rId5"/>
    <p:sldId id="267" r:id="rId6"/>
    <p:sldId id="261" r:id="rId7"/>
    <p:sldId id="257"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C4A8"/>
    <a:srgbClr val="EBD954"/>
    <a:srgbClr val="4DA188"/>
    <a:srgbClr val="7E9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4A6B48-E497-F7D3-FB02-C7B7E297DC8D}" v="480" dt="2025-10-16T13:30:30.574"/>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37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16/10/2025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97568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16/10/2025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8016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16/10/2025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3852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16/10/2025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23586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16/10/2025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35946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16/10/2025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24105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8526F0F3-3C53-41BC-8FFD-0BFB6DD91672}" type="datetimeFigureOut">
              <a:rPr lang="el-GR" smtClean="0"/>
              <a:t>16/10/2025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65038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8526F0F3-3C53-41BC-8FFD-0BFB6DD91672}" type="datetimeFigureOut">
              <a:rPr lang="el-GR" smtClean="0"/>
              <a:t>16/10/2025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9791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526F0F3-3C53-41BC-8FFD-0BFB6DD91672}" type="datetimeFigureOut">
              <a:rPr lang="el-GR" smtClean="0"/>
              <a:t>16/10/2025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17584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16/10/2025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79947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16/10/2025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47315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26F0F3-3C53-41BC-8FFD-0BFB6DD91672}" type="datetimeFigureOut">
              <a:rPr lang="el-GR" smtClean="0"/>
              <a:t>16/10/2025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128170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2A785343-5D24-4118-A2E4-665D196F6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Εικόνα 9" descr="Εικόνα που περιέχει άλογο, εξωτερικός χώρος/ύπαιθρος&#10;&#10;Το περιεχόμενο που δημιουργείται από ΑΙ μπορεί να μην είναι σωστό.">
            <a:extLst>
              <a:ext uri="{FF2B5EF4-FFF2-40B4-BE49-F238E27FC236}">
                <a16:creationId xmlns:a16="http://schemas.microsoft.com/office/drawing/2014/main" id="{DBB68852-035C-CCBA-6A55-0A5CB0697D47}"/>
              </a:ext>
            </a:extLst>
          </p:cNvPr>
          <p:cNvPicPr>
            <a:picLocks noChangeAspect="1"/>
          </p:cNvPicPr>
          <p:nvPr/>
        </p:nvPicPr>
        <p:blipFill>
          <a:blip r:embed="rId2"/>
          <a:srcRect t="7535" r="-3" b="-3"/>
          <a:stretch>
            <a:fillRect/>
          </a:stretch>
        </p:blipFill>
        <p:spPr>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12" name="Εικόνα 11" descr="Die Top 20 größten Restaurantketten ⋆ Seite 2 von 2 ⋆ the-top-twenty.com">
            <a:extLst>
              <a:ext uri="{FF2B5EF4-FFF2-40B4-BE49-F238E27FC236}">
                <a16:creationId xmlns:a16="http://schemas.microsoft.com/office/drawing/2014/main" id="{8C6F5CB5-4F67-E2C6-7380-5077B0AFDCB6}"/>
              </a:ext>
            </a:extLst>
          </p:cNvPr>
          <p:cNvPicPr>
            <a:picLocks noChangeAspect="1"/>
          </p:cNvPicPr>
          <p:nvPr/>
        </p:nvPicPr>
        <p:blipFill>
          <a:blip r:embed="rId3"/>
          <a:srcRect r="-2" b="1963"/>
          <a:stretch>
            <a:fillRect/>
          </a:stretch>
        </p:blipFill>
        <p:spPr>
          <a:xfrm>
            <a:off x="5374639" y="2663706"/>
            <a:ext cx="4626927" cy="4197911"/>
          </a:xfrm>
          <a:custGeom>
            <a:avLst/>
            <a:gdLst/>
            <a:ahLst/>
            <a:cxnLst/>
            <a:rect l="l" t="t" r="r" b="b"/>
            <a:pathLst>
              <a:path w="4626927" h="4197911">
                <a:moveTo>
                  <a:pt x="1945141" y="0"/>
                </a:moveTo>
                <a:lnTo>
                  <a:pt x="1951364" y="0"/>
                </a:lnTo>
                <a:lnTo>
                  <a:pt x="3141155" y="0"/>
                </a:lnTo>
                <a:lnTo>
                  <a:pt x="4626927" y="0"/>
                </a:lnTo>
                <a:lnTo>
                  <a:pt x="2681786" y="4197911"/>
                </a:lnTo>
                <a:lnTo>
                  <a:pt x="0" y="4197911"/>
                </a:lnTo>
                <a:close/>
              </a:path>
            </a:pathLst>
          </a:custGeom>
        </p:spPr>
      </p:pic>
      <p:sp>
        <p:nvSpPr>
          <p:cNvPr id="38" name="Freeform 11">
            <a:extLst>
              <a:ext uri="{FF2B5EF4-FFF2-40B4-BE49-F238E27FC236}">
                <a16:creationId xmlns:a16="http://schemas.microsoft.com/office/drawing/2014/main" id="{32F4D216-10B7-4DCA-A0A1-068E9E32F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C1882F1-DB2A-5C88-CB51-27384434257C}"/>
              </a:ext>
            </a:extLst>
          </p:cNvPr>
          <p:cNvSpPr>
            <a:spLocks noGrp="1"/>
          </p:cNvSpPr>
          <p:nvPr>
            <p:ph type="title"/>
          </p:nvPr>
        </p:nvSpPr>
        <p:spPr>
          <a:xfrm>
            <a:off x="145769" y="2668747"/>
            <a:ext cx="5845598" cy="2634561"/>
          </a:xfrm>
        </p:spPr>
        <p:txBody>
          <a:bodyPr>
            <a:normAutofit fontScale="90000"/>
          </a:bodyPr>
          <a:lstStyle/>
          <a:p>
            <a:pPr algn="ctr"/>
            <a:br>
              <a:rPr lang="el-GR" sz="900" dirty="0">
                <a:latin typeface="Comic Sans MS"/>
              </a:rPr>
            </a:br>
            <a:r>
              <a:rPr lang="el-GR" sz="1600" dirty="0">
                <a:solidFill>
                  <a:srgbClr val="FFC000"/>
                </a:solidFill>
                <a:latin typeface="Comic Sans MS"/>
                <a:ea typeface="+mj-lt"/>
                <a:cs typeface="+mj-lt"/>
              </a:rPr>
              <a:t>Εθνικό και Καποδιστριακό Πανεπιστήμιο Αθηνών</a:t>
            </a:r>
          </a:p>
          <a:p>
            <a:pPr algn="ctr"/>
            <a:r>
              <a:rPr lang="el-GR" sz="1600" dirty="0">
                <a:solidFill>
                  <a:srgbClr val="FFC000"/>
                </a:solidFill>
                <a:latin typeface="Comic Sans MS"/>
                <a:ea typeface="+mj-lt"/>
                <a:cs typeface="+mj-lt"/>
              </a:rPr>
              <a:t>Τμήμα Βιολογίας</a:t>
            </a:r>
            <a:endParaRPr lang="el-GR" sz="1600" dirty="0">
              <a:solidFill>
                <a:srgbClr val="FFC000"/>
              </a:solidFill>
              <a:latin typeface="Comic Sans MS"/>
            </a:endParaRPr>
          </a:p>
          <a:p>
            <a:pPr algn="ctr"/>
            <a:r>
              <a:rPr lang="el-GR" sz="1600" dirty="0">
                <a:solidFill>
                  <a:srgbClr val="FFC000"/>
                </a:solidFill>
                <a:latin typeface="Comic Sans MS"/>
                <a:ea typeface="+mj-lt"/>
                <a:cs typeface="+mj-lt"/>
              </a:rPr>
              <a:t>Δ</a:t>
            </a:r>
            <a:r>
              <a:rPr lang="en-US" sz="1600" dirty="0">
                <a:solidFill>
                  <a:srgbClr val="FFC000"/>
                </a:solidFill>
                <a:latin typeface="Comic Sans MS"/>
                <a:ea typeface="+mj-lt"/>
                <a:cs typeface="+mj-lt"/>
              </a:rPr>
              <a:t>.</a:t>
            </a:r>
            <a:r>
              <a:rPr lang="el-GR" sz="1600" dirty="0">
                <a:solidFill>
                  <a:srgbClr val="FFC000"/>
                </a:solidFill>
                <a:latin typeface="Comic Sans MS"/>
                <a:ea typeface="+mj-lt"/>
                <a:cs typeface="+mj-lt"/>
              </a:rPr>
              <a:t>Π.Μ.Σ. Διδακτική της Βιολογίας</a:t>
            </a:r>
            <a:br>
              <a:rPr lang="el-GR" sz="1600" dirty="0">
                <a:solidFill>
                  <a:srgbClr val="FFC000"/>
                </a:solidFill>
                <a:latin typeface="Comic Sans MS"/>
                <a:ea typeface="+mj-lt"/>
                <a:cs typeface="+mj-lt"/>
              </a:rPr>
            </a:br>
            <a:r>
              <a:rPr lang="el-GR" sz="1600" dirty="0">
                <a:solidFill>
                  <a:srgbClr val="FFC000"/>
                </a:solidFill>
                <a:latin typeface="Comic Sans MS"/>
              </a:rPr>
              <a:t>Ψηφιακός Μετασχηματισμός - Νέες Τεχνολογίες στη Διδακτική των Βιολογικών Επιστημών</a:t>
            </a:r>
          </a:p>
          <a:p>
            <a:br>
              <a:rPr lang="el-GR" sz="900" dirty="0">
                <a:latin typeface="Comic Sans MS"/>
                <a:ea typeface="+mj-lt"/>
                <a:cs typeface="+mj-lt"/>
              </a:rPr>
            </a:br>
            <a:endParaRPr lang="el-GR" sz="2800" dirty="0">
              <a:solidFill>
                <a:srgbClr val="FFFFFF"/>
              </a:solidFill>
              <a:latin typeface="Comic Sans MS"/>
              <a:ea typeface="+mj-lt"/>
              <a:cs typeface="+mj-lt"/>
            </a:endParaRPr>
          </a:p>
          <a:p>
            <a:r>
              <a:rPr lang="el-GR" sz="3200" dirty="0">
                <a:solidFill>
                  <a:srgbClr val="FFFFFF"/>
                </a:solidFill>
                <a:latin typeface="Comic Sans MS"/>
              </a:rPr>
              <a:t>Μοντέλο 5Ε: </a:t>
            </a:r>
            <a:br>
              <a:rPr lang="el-GR" sz="3200" dirty="0">
                <a:latin typeface="Comic Sans MS"/>
              </a:rPr>
            </a:br>
            <a:r>
              <a:rPr lang="el-GR" sz="3200" dirty="0">
                <a:solidFill>
                  <a:srgbClr val="FFFFFF"/>
                </a:solidFill>
                <a:latin typeface="Comic Sans MS"/>
              </a:rPr>
              <a:t>Τρόπος ζωής και ασθένειες</a:t>
            </a:r>
            <a:endParaRPr lang="el-GR" sz="3200" dirty="0">
              <a:solidFill>
                <a:srgbClr val="FFFFFF"/>
              </a:solidFill>
            </a:endParaRPr>
          </a:p>
          <a:p>
            <a:endParaRPr lang="el-GR" sz="900" dirty="0">
              <a:solidFill>
                <a:srgbClr val="FFFFFF"/>
              </a:solidFill>
            </a:endParaRPr>
          </a:p>
        </p:txBody>
      </p:sp>
      <p:pic>
        <p:nvPicPr>
          <p:cNvPr id="3" name="Εικόνα 2" descr="Εικόνα που περιέχει φαγητό, πίτσα, φαστ φουντ, πιάτο&#10;&#10;Το περιεχόμενο που δημιουργείται από ΑΙ μπορεί να μην είναι σωστό.">
            <a:extLst>
              <a:ext uri="{FF2B5EF4-FFF2-40B4-BE49-F238E27FC236}">
                <a16:creationId xmlns:a16="http://schemas.microsoft.com/office/drawing/2014/main" id="{05705589-423C-BC9E-E59E-DB5091F61FCB}"/>
              </a:ext>
            </a:extLst>
          </p:cNvPr>
          <p:cNvPicPr>
            <a:picLocks noChangeAspect="1"/>
          </p:cNvPicPr>
          <p:nvPr/>
        </p:nvPicPr>
        <p:blipFill>
          <a:blip r:embed="rId4"/>
          <a:srcRect r="2019" b="3"/>
          <a:stretch>
            <a:fillRect/>
          </a:stretch>
        </p:blipFill>
        <p:spPr>
          <a:xfrm>
            <a:off x="4675537" y="-1"/>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9" name="Εικόνα 8" descr="Εικόνα που περιέχει καραμέλες, ζαχαρώδη, φάρμακο, φαρμακευτικό σκεύασμα&#10;&#10;Το περιεχόμενο που δημιουργείται από ΑΙ μπορεί να μην είναι σωστό.">
            <a:extLst>
              <a:ext uri="{FF2B5EF4-FFF2-40B4-BE49-F238E27FC236}">
                <a16:creationId xmlns:a16="http://schemas.microsoft.com/office/drawing/2014/main" id="{C15E7EC1-A733-20FD-BB62-132B67907E77}"/>
              </a:ext>
            </a:extLst>
          </p:cNvPr>
          <p:cNvPicPr>
            <a:picLocks noChangeAspect="1"/>
          </p:cNvPicPr>
          <p:nvPr/>
        </p:nvPicPr>
        <p:blipFill>
          <a:blip r:embed="rId5"/>
          <a:srcRect l="8457" r="1028" b="1"/>
          <a:stretch>
            <a:fillRect/>
          </a:stretch>
        </p:blipFill>
        <p:spPr>
          <a:xfrm>
            <a:off x="2280734" y="2"/>
            <a:ext cx="3393943" cy="2502843"/>
          </a:xfrm>
          <a:custGeom>
            <a:avLst/>
            <a:gdLst/>
            <a:ahLst/>
            <a:cxnLst/>
            <a:rect l="l" t="t" r="r" b="b"/>
            <a:pathLst>
              <a:path w="3393943" h="2502843">
                <a:moveTo>
                  <a:pt x="1159715" y="0"/>
                </a:moveTo>
                <a:lnTo>
                  <a:pt x="3393943" y="0"/>
                </a:lnTo>
                <a:lnTo>
                  <a:pt x="2234228" y="2502843"/>
                </a:lnTo>
                <a:lnTo>
                  <a:pt x="0" y="2502843"/>
                </a:lnTo>
                <a:close/>
              </a:path>
            </a:pathLst>
          </a:custGeom>
        </p:spPr>
      </p:pic>
      <p:pic>
        <p:nvPicPr>
          <p:cNvPr id="16" name="Εικόνα 15" descr="Εικόνα που περιέχει ποτήρι κρασιού, ποτήρι, κρασί, είδη πόσης&#10;&#10;Το περιεχόμενο που δημιουργείται από ΑΙ μπορεί να μην είναι σωστό.">
            <a:extLst>
              <a:ext uri="{FF2B5EF4-FFF2-40B4-BE49-F238E27FC236}">
                <a16:creationId xmlns:a16="http://schemas.microsoft.com/office/drawing/2014/main" id="{504EB83A-2124-A030-DF05-BCC9521C3589}"/>
              </a:ext>
            </a:extLst>
          </p:cNvPr>
          <p:cNvPicPr>
            <a:picLocks noChangeAspect="1"/>
          </p:cNvPicPr>
          <p:nvPr/>
        </p:nvPicPr>
        <p:blipFill>
          <a:blip r:embed="rId6"/>
          <a:srcRect l="7748"/>
          <a:stretch>
            <a:fillRect/>
          </a:stretch>
        </p:blipFill>
        <p:spPr>
          <a:xfrm>
            <a:off x="3"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sp>
        <p:nvSpPr>
          <p:cNvPr id="11" name="Θέση περιεχομένου 10">
            <a:extLst>
              <a:ext uri="{FF2B5EF4-FFF2-40B4-BE49-F238E27FC236}">
                <a16:creationId xmlns:a16="http://schemas.microsoft.com/office/drawing/2014/main" id="{E0A326E0-DB06-8673-390B-B11ECA1D4AC7}"/>
              </a:ext>
            </a:extLst>
          </p:cNvPr>
          <p:cNvSpPr>
            <a:spLocks noGrp="1"/>
          </p:cNvSpPr>
          <p:nvPr>
            <p:ph idx="1"/>
          </p:nvPr>
        </p:nvSpPr>
        <p:spPr>
          <a:xfrm>
            <a:off x="263825" y="5292577"/>
            <a:ext cx="4414160" cy="1400561"/>
          </a:xfrm>
        </p:spPr>
        <p:txBody>
          <a:bodyPr vert="horz" lIns="91440" tIns="45720" rIns="91440" bIns="45720" rtlCol="0" anchor="ctr">
            <a:noAutofit/>
          </a:bodyPr>
          <a:lstStyle/>
          <a:p>
            <a:pPr marL="0" indent="0">
              <a:buNone/>
            </a:pPr>
            <a:endParaRPr lang="el-GR" sz="2000" dirty="0">
              <a:solidFill>
                <a:srgbClr val="EBD954"/>
              </a:solidFill>
              <a:latin typeface="Comic Sans MS"/>
            </a:endParaRPr>
          </a:p>
          <a:p>
            <a:pPr marL="0" indent="0" algn="ctr">
              <a:buNone/>
            </a:pPr>
            <a:r>
              <a:rPr lang="el-GR" sz="2400" dirty="0" err="1">
                <a:solidFill>
                  <a:srgbClr val="EBD954"/>
                </a:solidFill>
                <a:latin typeface="Comic Sans MS"/>
              </a:rPr>
              <a:t>Αποστολοπούλου</a:t>
            </a:r>
            <a:r>
              <a:rPr lang="el-GR" sz="2400" dirty="0">
                <a:solidFill>
                  <a:srgbClr val="EBD954"/>
                </a:solidFill>
                <a:latin typeface="Comic Sans MS"/>
              </a:rPr>
              <a:t> Δήμητρα</a:t>
            </a:r>
          </a:p>
          <a:p>
            <a:pPr marL="0" indent="0" algn="ctr">
              <a:buNone/>
            </a:pPr>
            <a:r>
              <a:rPr lang="el-GR" sz="2400" dirty="0" err="1">
                <a:solidFill>
                  <a:srgbClr val="EBD954"/>
                </a:solidFill>
                <a:latin typeface="Comic Sans MS"/>
              </a:rPr>
              <a:t>Τσακατούρα</a:t>
            </a:r>
            <a:r>
              <a:rPr lang="el-GR" sz="2400" dirty="0">
                <a:solidFill>
                  <a:srgbClr val="EBD954"/>
                </a:solidFill>
                <a:latin typeface="Comic Sans MS"/>
              </a:rPr>
              <a:t> Αγγελική</a:t>
            </a:r>
          </a:p>
        </p:txBody>
      </p:sp>
      <p:pic>
        <p:nvPicPr>
          <p:cNvPr id="8" name="Εικόνα 7" descr="Εικόνα που περιέχει εξωτερικός χώρος/ύπαιθρος, δρόμος, κίτρινο, έδαφος&#10;&#10;Το περιεχόμενο που δημιουργείται από ΑΙ μπορεί να μην είναι σωστό.">
            <a:extLst>
              <a:ext uri="{FF2B5EF4-FFF2-40B4-BE49-F238E27FC236}">
                <a16:creationId xmlns:a16="http://schemas.microsoft.com/office/drawing/2014/main" id="{9CFAE2C8-4888-10E3-00CB-0B5262C63591}"/>
              </a:ext>
            </a:extLst>
          </p:cNvPr>
          <p:cNvPicPr>
            <a:picLocks noChangeAspect="1"/>
          </p:cNvPicPr>
          <p:nvPr/>
        </p:nvPicPr>
        <p:blipFill>
          <a:blip r:embed="rId7"/>
          <a:srcRect l="35343" r="2216" b="3"/>
          <a:stretch>
            <a:fillRect/>
          </a:stretch>
        </p:blipFill>
        <p:spPr>
          <a:xfrm>
            <a:off x="8264962" y="2660089"/>
            <a:ext cx="3927039" cy="4197911"/>
          </a:xfrm>
          <a:custGeom>
            <a:avLst/>
            <a:gdLst/>
            <a:ahLst/>
            <a:cxnLst/>
            <a:rect l="l" t="t" r="r" b="b"/>
            <a:pathLst>
              <a:path w="3927039" h="4197911">
                <a:moveTo>
                  <a:pt x="1945141" y="0"/>
                </a:moveTo>
                <a:lnTo>
                  <a:pt x="1951364" y="0"/>
                </a:lnTo>
                <a:lnTo>
                  <a:pt x="3141155" y="0"/>
                </a:lnTo>
                <a:lnTo>
                  <a:pt x="3927039" y="0"/>
                </a:lnTo>
                <a:lnTo>
                  <a:pt x="3927039" y="4194293"/>
                </a:lnTo>
                <a:lnTo>
                  <a:pt x="2683462" y="4194293"/>
                </a:lnTo>
                <a:lnTo>
                  <a:pt x="2681786" y="4197911"/>
                </a:lnTo>
                <a:lnTo>
                  <a:pt x="0" y="4197911"/>
                </a:lnTo>
                <a:close/>
              </a:path>
            </a:pathLst>
          </a:custGeom>
        </p:spPr>
      </p:pic>
    </p:spTree>
    <p:extLst>
      <p:ext uri="{BB962C8B-B14F-4D97-AF65-F5344CB8AC3E}">
        <p14:creationId xmlns:p14="http://schemas.microsoft.com/office/powerpoint/2010/main" val="167983328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καπνός, άτομο, κάπνισμα, προϊόντα καπνού&#10;&#10;Το περιεχόμενο που δημιουργείται από ΑΙ μπορεί να μην είναι σωστό.">
            <a:extLst>
              <a:ext uri="{FF2B5EF4-FFF2-40B4-BE49-F238E27FC236}">
                <a16:creationId xmlns:a16="http://schemas.microsoft.com/office/drawing/2014/main" id="{70C087B3-89ED-2916-AF4C-A8A20A3BD366}"/>
              </a:ext>
            </a:extLst>
          </p:cNvPr>
          <p:cNvPicPr>
            <a:picLocks noChangeAspect="1"/>
          </p:cNvPicPr>
          <p:nvPr/>
        </p:nvPicPr>
        <p:blipFill>
          <a:blip r:embed="rId2"/>
          <a:srcRect r="27316" b="-3"/>
          <a:stretch>
            <a:fillRect/>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6" name="Εικόνα 5" descr="Εικόνα που περιέχει άτομο, άθλημα, παπούτσια, χορτάρι&#10;&#10;Το περιεχόμενο που δημιουργείται από ΑΙ μπορεί να μην είναι σωστό.">
            <a:extLst>
              <a:ext uri="{FF2B5EF4-FFF2-40B4-BE49-F238E27FC236}">
                <a16:creationId xmlns:a16="http://schemas.microsoft.com/office/drawing/2014/main" id="{1D402086-063F-2457-61ED-E4A729CAEC07}"/>
              </a:ext>
            </a:extLst>
          </p:cNvPr>
          <p:cNvPicPr>
            <a:picLocks noChangeAspect="1"/>
          </p:cNvPicPr>
          <p:nvPr/>
        </p:nvPicPr>
        <p:blipFill>
          <a:blip r:embed="rId3"/>
          <a:srcRect r="17677" b="2"/>
          <a:stretch>
            <a:fillRect/>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5" name="Εικόνα 4" descr="Εικόνα που περιέχει καλαθοσφαίριση, αθλητικός αγώνας, αθλητικός εξοπλισμός, άθλημα&#10;&#10;Το περιεχόμενο που δημιουργείται από ΑΙ μπορεί να μην είναι σωστό.">
            <a:extLst>
              <a:ext uri="{FF2B5EF4-FFF2-40B4-BE49-F238E27FC236}">
                <a16:creationId xmlns:a16="http://schemas.microsoft.com/office/drawing/2014/main" id="{F07D22A5-2D7C-D516-E945-AA4BDACD7734}"/>
              </a:ext>
            </a:extLst>
          </p:cNvPr>
          <p:cNvPicPr>
            <a:picLocks noChangeAspect="1"/>
          </p:cNvPicPr>
          <p:nvPr/>
        </p:nvPicPr>
        <p:blipFill>
          <a:blip r:embed="rId4"/>
          <a:srcRect t="13722" r="-1" b="13723"/>
          <a:stretch>
            <a:fillRect/>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64" name="Freeform: Shape 63">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6" name="Freeform: Shape 65">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164CF028-76AC-0562-2E1D-733678FF0EAA}"/>
              </a:ext>
            </a:extLst>
          </p:cNvPr>
          <p:cNvSpPr>
            <a:spLocks noGrp="1"/>
          </p:cNvSpPr>
          <p:nvPr>
            <p:ph type="title"/>
          </p:nvPr>
        </p:nvSpPr>
        <p:spPr>
          <a:xfrm>
            <a:off x="448056" y="396025"/>
            <a:ext cx="4922338" cy="1325563"/>
          </a:xfrm>
        </p:spPr>
        <p:txBody>
          <a:bodyPr vert="horz" lIns="91440" tIns="45720" rIns="91440" bIns="45720" rtlCol="0">
            <a:normAutofit/>
          </a:bodyPr>
          <a:lstStyle/>
          <a:p>
            <a:r>
              <a:rPr lang="en-US" sz="3400" dirty="0">
                <a:solidFill>
                  <a:schemeClr val="accent2"/>
                </a:solidFill>
                <a:latin typeface="Comic Sans MS"/>
                <a:ea typeface="+mj-lt"/>
                <a:cs typeface="+mj-lt"/>
              </a:rPr>
              <a:t>1. </a:t>
            </a:r>
            <a:r>
              <a:rPr lang="en-US" sz="3400" err="1">
                <a:solidFill>
                  <a:schemeClr val="accent2"/>
                </a:solidFill>
                <a:latin typeface="Comic Sans MS"/>
                <a:ea typeface="+mj-lt"/>
                <a:cs typeface="+mj-lt"/>
              </a:rPr>
              <a:t>Ενεργο</a:t>
            </a:r>
            <a:r>
              <a:rPr lang="en-US" sz="3400" dirty="0">
                <a:solidFill>
                  <a:schemeClr val="accent2"/>
                </a:solidFill>
                <a:latin typeface="Comic Sans MS"/>
                <a:ea typeface="+mj-lt"/>
                <a:cs typeface="+mj-lt"/>
              </a:rPr>
              <a:t>π</a:t>
            </a:r>
            <a:r>
              <a:rPr lang="en-US" sz="3400" err="1">
                <a:solidFill>
                  <a:schemeClr val="accent2"/>
                </a:solidFill>
                <a:latin typeface="Comic Sans MS"/>
                <a:ea typeface="+mj-lt"/>
                <a:cs typeface="+mj-lt"/>
              </a:rPr>
              <a:t>οίηση</a:t>
            </a:r>
            <a:endParaRPr lang="el-GR" sz="3400" err="1">
              <a:solidFill>
                <a:schemeClr val="accent2"/>
              </a:solidFill>
              <a:latin typeface="Comic Sans MS"/>
              <a:ea typeface="+mj-ea"/>
              <a:cs typeface="+mj-cs"/>
            </a:endParaRPr>
          </a:p>
        </p:txBody>
      </p:sp>
      <p:sp>
        <p:nvSpPr>
          <p:cNvPr id="48" name="Content Placeholder 14">
            <a:extLst>
              <a:ext uri="{FF2B5EF4-FFF2-40B4-BE49-F238E27FC236}">
                <a16:creationId xmlns:a16="http://schemas.microsoft.com/office/drawing/2014/main" id="{B04290EF-8956-E21F-CBC8-2F7EF30D0448}"/>
              </a:ext>
            </a:extLst>
          </p:cNvPr>
          <p:cNvSpPr>
            <a:spLocks noGrp="1"/>
          </p:cNvSpPr>
          <p:nvPr>
            <p:ph idx="1"/>
          </p:nvPr>
        </p:nvSpPr>
        <p:spPr>
          <a:xfrm>
            <a:off x="448056" y="2138967"/>
            <a:ext cx="4922338" cy="4042377"/>
          </a:xfrm>
        </p:spPr>
        <p:txBody>
          <a:bodyPr vert="horz" lIns="91440" tIns="45720" rIns="91440" bIns="45720" rtlCol="0" anchor="t">
            <a:normAutofit/>
          </a:bodyPr>
          <a:lstStyle/>
          <a:p>
            <a:r>
              <a:rPr lang="el-GR" dirty="0">
                <a:solidFill>
                  <a:schemeClr val="accent2"/>
                </a:solidFill>
                <a:latin typeface="Comic Sans MS"/>
                <a:ea typeface="+mn-lt"/>
                <a:cs typeface="+mn-lt"/>
              </a:rPr>
              <a:t>Από τι άλλο μπορεί να κινδυνεύει ο οργανισμός μας πέρα από τα μικρόβια; </a:t>
            </a:r>
          </a:p>
          <a:p>
            <a:pPr marL="0" indent="0">
              <a:buNone/>
            </a:pPr>
            <a:r>
              <a:rPr lang="el-GR" i="1" dirty="0">
                <a:solidFill>
                  <a:schemeClr val="accent2"/>
                </a:solidFill>
                <a:latin typeface="Comic Sans MS"/>
                <a:ea typeface="+mn-lt"/>
                <a:cs typeface="+mn-lt"/>
              </a:rPr>
              <a:t>(Σύνδεση με προηγούμενο μάθημα)</a:t>
            </a:r>
            <a:endParaRPr lang="el-GR" i="1">
              <a:solidFill>
                <a:schemeClr val="accent2"/>
              </a:solidFill>
              <a:latin typeface="Comic Sans MS"/>
            </a:endParaRPr>
          </a:p>
          <a:p>
            <a:endParaRPr lang="en-US" dirty="0">
              <a:solidFill>
                <a:schemeClr val="accent2"/>
              </a:solidFill>
              <a:latin typeface="Comic Sans MS"/>
              <a:ea typeface="+mn-lt"/>
              <a:cs typeface="+mn-lt"/>
            </a:endParaRPr>
          </a:p>
          <a:p>
            <a:r>
              <a:rPr lang="en-US" dirty="0">
                <a:solidFill>
                  <a:schemeClr val="accent2"/>
                </a:solidFill>
                <a:latin typeface="Comic Sans MS"/>
                <a:ea typeface="+mn-lt"/>
                <a:cs typeface="+mn-lt"/>
              </a:rPr>
              <a:t>Ο</a:t>
            </a:r>
            <a:r>
              <a:rPr lang="el-GR" dirty="0">
                <a:solidFill>
                  <a:schemeClr val="accent2"/>
                </a:solidFill>
                <a:latin typeface="Comic Sans MS"/>
                <a:ea typeface="+mn-lt"/>
                <a:cs typeface="+mn-lt"/>
              </a:rPr>
              <a:t>ι </a:t>
            </a:r>
            <a:r>
              <a:rPr lang="el-GR" err="1">
                <a:solidFill>
                  <a:schemeClr val="accent2"/>
                </a:solidFill>
                <a:latin typeface="Comic Sans MS"/>
                <a:ea typeface="+mn-lt"/>
                <a:cs typeface="+mn-lt"/>
              </a:rPr>
              <a:t>συνήθειές</a:t>
            </a:r>
            <a:r>
              <a:rPr lang="el-GR" dirty="0">
                <a:solidFill>
                  <a:schemeClr val="accent2"/>
                </a:solidFill>
                <a:latin typeface="Comic Sans MS"/>
                <a:ea typeface="+mn-lt"/>
                <a:cs typeface="+mn-lt"/>
              </a:rPr>
              <a:t> </a:t>
            </a:r>
            <a:r>
              <a:rPr lang="en-US" dirty="0">
                <a:solidFill>
                  <a:schemeClr val="accent2"/>
                </a:solidFill>
                <a:latin typeface="Comic Sans MS"/>
                <a:ea typeface="+mn-lt"/>
                <a:cs typeface="+mn-lt"/>
              </a:rPr>
              <a:t>μας επ</a:t>
            </a:r>
            <a:r>
              <a:rPr lang="en-US" err="1">
                <a:solidFill>
                  <a:schemeClr val="accent2"/>
                </a:solidFill>
                <a:latin typeface="Comic Sans MS"/>
                <a:ea typeface="+mn-lt"/>
                <a:cs typeface="+mn-lt"/>
              </a:rPr>
              <a:t>ηρεάζ</a:t>
            </a:r>
            <a:r>
              <a:rPr lang="el-GR" err="1">
                <a:solidFill>
                  <a:schemeClr val="accent2"/>
                </a:solidFill>
                <a:latin typeface="Comic Sans MS"/>
                <a:ea typeface="+mn-lt"/>
                <a:cs typeface="+mn-lt"/>
              </a:rPr>
              <a:t>ουν</a:t>
            </a:r>
            <a:r>
              <a:rPr lang="en-US" dirty="0">
                <a:solidFill>
                  <a:schemeClr val="accent2"/>
                </a:solidFill>
                <a:latin typeface="Comic Sans MS"/>
                <a:ea typeface="+mn-lt"/>
                <a:cs typeface="+mn-lt"/>
              </a:rPr>
              <a:t> </a:t>
            </a:r>
            <a:r>
              <a:rPr lang="en-US" err="1">
                <a:solidFill>
                  <a:schemeClr val="accent2"/>
                </a:solidFill>
                <a:latin typeface="Comic Sans MS"/>
                <a:ea typeface="+mn-lt"/>
                <a:cs typeface="+mn-lt"/>
              </a:rPr>
              <a:t>την</a:t>
            </a:r>
            <a:r>
              <a:rPr lang="en-US" dirty="0">
                <a:solidFill>
                  <a:schemeClr val="accent2"/>
                </a:solidFill>
                <a:latin typeface="Comic Sans MS"/>
                <a:ea typeface="+mn-lt"/>
                <a:cs typeface="+mn-lt"/>
              </a:rPr>
              <a:t> </a:t>
            </a:r>
            <a:r>
              <a:rPr lang="en-US" err="1">
                <a:solidFill>
                  <a:schemeClr val="accent2"/>
                </a:solidFill>
                <a:latin typeface="Comic Sans MS"/>
                <a:ea typeface="+mn-lt"/>
                <a:cs typeface="+mn-lt"/>
              </a:rPr>
              <a:t>υγεί</a:t>
            </a:r>
            <a:r>
              <a:rPr lang="en-US" dirty="0">
                <a:solidFill>
                  <a:schemeClr val="accent2"/>
                </a:solidFill>
                <a:latin typeface="Comic Sans MS"/>
                <a:ea typeface="+mn-lt"/>
                <a:cs typeface="+mn-lt"/>
              </a:rPr>
              <a:t>α μας;</a:t>
            </a:r>
            <a:endParaRPr lang="en-US" dirty="0">
              <a:solidFill>
                <a:schemeClr val="accent2"/>
              </a:solidFill>
              <a:latin typeface="Comic Sans MS"/>
            </a:endParaRPr>
          </a:p>
        </p:txBody>
      </p:sp>
    </p:spTree>
    <p:extLst>
      <p:ext uri="{BB962C8B-B14F-4D97-AF65-F5344CB8AC3E}">
        <p14:creationId xmlns:p14="http://schemas.microsoft.com/office/powerpoint/2010/main" val="3720051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7329153" y="175299"/>
            <a:ext cx="4106592" cy="737659"/>
          </a:xfrm>
        </p:spPr>
        <p:txBody>
          <a:bodyPr vert="horz" lIns="91440" tIns="45720" rIns="91440" bIns="45720" rtlCol="0" anchor="b">
            <a:noAutofit/>
          </a:bodyPr>
          <a:lstStyle/>
          <a:p>
            <a:pPr marL="285750" indent="-285750" algn="l"/>
            <a:endParaRPr lang="en-US" sz="5000" kern="1200">
              <a:solidFill>
                <a:schemeClr val="tx1"/>
              </a:solidFill>
              <a:latin typeface="+mj-lt"/>
              <a:ea typeface="+mj-ea"/>
              <a:cs typeface="+mj-cs"/>
            </a:endParaRPr>
          </a:p>
          <a:p>
            <a:pPr algn="l"/>
            <a:r>
              <a:rPr lang="en-US" sz="4000" kern="1200" dirty="0">
                <a:solidFill>
                  <a:schemeClr val="accent2">
                    <a:lumMod val="49000"/>
                  </a:schemeClr>
                </a:solidFill>
                <a:latin typeface="Comic Sans MS"/>
              </a:rPr>
              <a:t>2. </a:t>
            </a:r>
            <a:r>
              <a:rPr lang="en-US" sz="4000" kern="1200" err="1">
                <a:solidFill>
                  <a:schemeClr val="accent2">
                    <a:lumMod val="49000"/>
                  </a:schemeClr>
                </a:solidFill>
                <a:latin typeface="Comic Sans MS"/>
              </a:rPr>
              <a:t>Εξερεύνηση</a:t>
            </a:r>
            <a:endParaRPr lang="en-US" sz="4000" kern="1200">
              <a:solidFill>
                <a:schemeClr val="accent2">
                  <a:lumMod val="49000"/>
                </a:schemeClr>
              </a:solidFill>
              <a:latin typeface="Comic Sans MS"/>
            </a:endParaRPr>
          </a:p>
        </p:txBody>
      </p:sp>
      <p:pic>
        <p:nvPicPr>
          <p:cNvPr id="8" name="Εικόνα 7" descr="Εικόνα που περιέχει επιδόρπιο, γλυκύτητα, κρέμα, φαγητό&#10;&#10;Το περιεχόμενο που δημιουργείται από ΑΙ μπορεί να μην είναι σωστό.">
            <a:extLst>
              <a:ext uri="{FF2B5EF4-FFF2-40B4-BE49-F238E27FC236}">
                <a16:creationId xmlns:a16="http://schemas.microsoft.com/office/drawing/2014/main" id="{14F72306-0A1B-4075-1B3D-62DC7EFBA433}"/>
              </a:ext>
            </a:extLst>
          </p:cNvPr>
          <p:cNvPicPr>
            <a:picLocks noChangeAspect="1"/>
          </p:cNvPicPr>
          <p:nvPr/>
        </p:nvPicPr>
        <p:blipFill>
          <a:blip r:embed="rId2"/>
          <a:srcRect l="17270" r="19590" b="2"/>
          <a:stretch>
            <a:fillRect/>
          </a:stretch>
        </p:blipFill>
        <p:spPr>
          <a:xfrm>
            <a:off x="-7" y="10"/>
            <a:ext cx="3919476" cy="4143497"/>
          </a:xfrm>
          <a:custGeom>
            <a:avLst/>
            <a:gdLst/>
            <a:ahLst/>
            <a:cxnLst/>
            <a:rect l="l" t="t" r="r" b="b"/>
            <a:pathLst>
              <a:path w="3919476" h="4143507">
                <a:moveTo>
                  <a:pt x="0" y="0"/>
                </a:moveTo>
                <a:lnTo>
                  <a:pt x="3903116" y="0"/>
                </a:lnTo>
                <a:lnTo>
                  <a:pt x="3899307" y="150213"/>
                </a:lnTo>
                <a:cubicBezTo>
                  <a:pt x="3899870" y="322276"/>
                  <a:pt x="3912280" y="494071"/>
                  <a:pt x="3910163" y="665222"/>
                </a:cubicBezTo>
                <a:cubicBezTo>
                  <a:pt x="3909034" y="760465"/>
                  <a:pt x="3887866" y="855454"/>
                  <a:pt x="3891817" y="950951"/>
                </a:cubicBezTo>
                <a:cubicBezTo>
                  <a:pt x="3903389" y="1240363"/>
                  <a:pt x="3899579" y="1529902"/>
                  <a:pt x="3914679" y="1819187"/>
                </a:cubicBezTo>
                <a:cubicBezTo>
                  <a:pt x="3924446" y="1960184"/>
                  <a:pt x="3919293" y="2101691"/>
                  <a:pt x="3899297" y="2241812"/>
                </a:cubicBezTo>
                <a:cubicBezTo>
                  <a:pt x="3882644" y="2346833"/>
                  <a:pt x="3892946" y="2452744"/>
                  <a:pt x="3900002" y="2558273"/>
                </a:cubicBezTo>
                <a:cubicBezTo>
                  <a:pt x="3908611" y="2686026"/>
                  <a:pt x="3913268" y="2813652"/>
                  <a:pt x="3899155" y="2941659"/>
                </a:cubicBezTo>
                <a:cubicBezTo>
                  <a:pt x="3888995" y="3032710"/>
                  <a:pt x="3898449" y="3124270"/>
                  <a:pt x="3904095" y="3215577"/>
                </a:cubicBezTo>
                <a:cubicBezTo>
                  <a:pt x="3911433" y="3310871"/>
                  <a:pt x="3911433" y="3406520"/>
                  <a:pt x="3904095" y="3501814"/>
                </a:cubicBezTo>
                <a:cubicBezTo>
                  <a:pt x="3896728" y="3588930"/>
                  <a:pt x="3898478" y="3676464"/>
                  <a:pt x="3909317" y="3763288"/>
                </a:cubicBezTo>
                <a:cubicBezTo>
                  <a:pt x="3921171" y="3864881"/>
                  <a:pt x="3911998" y="3966473"/>
                  <a:pt x="3903389" y="4068066"/>
                </a:cubicBezTo>
                <a:lnTo>
                  <a:pt x="3899890" y="4129496"/>
                </a:lnTo>
                <a:lnTo>
                  <a:pt x="3856837" y="4131079"/>
                </a:lnTo>
                <a:cubicBezTo>
                  <a:pt x="3690565" y="4131562"/>
                  <a:pt x="3524292" y="4118803"/>
                  <a:pt x="3358020" y="4125635"/>
                </a:cubicBezTo>
                <a:cubicBezTo>
                  <a:pt x="3138339" y="4134610"/>
                  <a:pt x="2918661" y="4144924"/>
                  <a:pt x="2699106" y="4130457"/>
                </a:cubicBezTo>
                <a:cubicBezTo>
                  <a:pt x="2548620" y="4120546"/>
                  <a:pt x="2397378" y="4107552"/>
                  <a:pt x="2246135" y="4111571"/>
                </a:cubicBezTo>
                <a:cubicBezTo>
                  <a:pt x="2090859" y="4115857"/>
                  <a:pt x="1936213" y="4129921"/>
                  <a:pt x="1781316" y="4140235"/>
                </a:cubicBezTo>
                <a:cubicBezTo>
                  <a:pt x="1667682" y="4147695"/>
                  <a:pt x="1553608" y="4142392"/>
                  <a:pt x="1441020" y="4124430"/>
                </a:cubicBezTo>
                <a:cubicBezTo>
                  <a:pt x="1360735" y="4111704"/>
                  <a:pt x="1279946" y="4117196"/>
                  <a:pt x="1199535" y="4121751"/>
                </a:cubicBezTo>
                <a:cubicBezTo>
                  <a:pt x="1054343" y="4130324"/>
                  <a:pt x="909653" y="4143718"/>
                  <a:pt x="764462" y="4130324"/>
                </a:cubicBezTo>
                <a:cubicBezTo>
                  <a:pt x="634770" y="4118267"/>
                  <a:pt x="503820" y="4108490"/>
                  <a:pt x="375137" y="4118267"/>
                </a:cubicBezTo>
                <a:cubicBezTo>
                  <a:pt x="278626" y="4125601"/>
                  <a:pt x="182043" y="4132935"/>
                  <a:pt x="85336" y="4130493"/>
                </a:cubicBezTo>
                <a:lnTo>
                  <a:pt x="0" y="4125145"/>
                </a:lnTo>
                <a:close/>
              </a:path>
            </a:pathLst>
          </a:custGeom>
        </p:spPr>
      </p:pic>
      <p:pic>
        <p:nvPicPr>
          <p:cNvPr id="13" name="Εικόνα 12" descr="Free stock photo of merlot, αλκοόλ, αναψυκτικό">
            <a:extLst>
              <a:ext uri="{FF2B5EF4-FFF2-40B4-BE49-F238E27FC236}">
                <a16:creationId xmlns:a16="http://schemas.microsoft.com/office/drawing/2014/main" id="{15C7B19B-B79E-5A84-9569-F0AF0D91253D}"/>
              </a:ext>
            </a:extLst>
          </p:cNvPr>
          <p:cNvPicPr>
            <a:picLocks noChangeAspect="1"/>
          </p:cNvPicPr>
          <p:nvPr/>
        </p:nvPicPr>
        <p:blipFill>
          <a:blip r:embed="rId3"/>
          <a:srcRect r="5" b="12087"/>
          <a:stretch>
            <a:fillRect/>
          </a:stretch>
        </p:blipFill>
        <p:spPr>
          <a:xfrm>
            <a:off x="4115400" y="10"/>
            <a:ext cx="3058323" cy="3597029"/>
          </a:xfrm>
          <a:custGeom>
            <a:avLst/>
            <a:gdLst/>
            <a:ahLst/>
            <a:cxnLst/>
            <a:rect l="l" t="t" r="r" b="b"/>
            <a:pathLst>
              <a:path w="3058323" h="3597039">
                <a:moveTo>
                  <a:pt x="15411" y="0"/>
                </a:moveTo>
                <a:lnTo>
                  <a:pt x="3031762" y="0"/>
                </a:lnTo>
                <a:lnTo>
                  <a:pt x="3046461" y="132146"/>
                </a:lnTo>
                <a:cubicBezTo>
                  <a:pt x="3048338" y="180004"/>
                  <a:pt x="3046791" y="227996"/>
                  <a:pt x="3041802" y="275754"/>
                </a:cubicBezTo>
                <a:cubicBezTo>
                  <a:pt x="3027897" y="401800"/>
                  <a:pt x="3049074" y="530780"/>
                  <a:pt x="3008505" y="654529"/>
                </a:cubicBezTo>
                <a:cubicBezTo>
                  <a:pt x="3005571" y="667491"/>
                  <a:pt x="3004614" y="680823"/>
                  <a:pt x="3005698" y="694078"/>
                </a:cubicBezTo>
                <a:cubicBezTo>
                  <a:pt x="3005188" y="761821"/>
                  <a:pt x="3019349" y="827651"/>
                  <a:pt x="3033127" y="893608"/>
                </a:cubicBezTo>
                <a:cubicBezTo>
                  <a:pt x="3048309" y="966327"/>
                  <a:pt x="3067190" y="1038663"/>
                  <a:pt x="3044226" y="1113933"/>
                </a:cubicBezTo>
                <a:cubicBezTo>
                  <a:pt x="3037911" y="1137802"/>
                  <a:pt x="3037911" y="1162909"/>
                  <a:pt x="3044226" y="1186779"/>
                </a:cubicBezTo>
                <a:cubicBezTo>
                  <a:pt x="3050414" y="1219872"/>
                  <a:pt x="3050414" y="1253833"/>
                  <a:pt x="3044226" y="1286927"/>
                </a:cubicBezTo>
                <a:cubicBezTo>
                  <a:pt x="3034913" y="1357732"/>
                  <a:pt x="3025345" y="1428920"/>
                  <a:pt x="3030448" y="1500363"/>
                </a:cubicBezTo>
                <a:cubicBezTo>
                  <a:pt x="3038001" y="1625694"/>
                  <a:pt x="3036164" y="1751408"/>
                  <a:pt x="3024962" y="1876459"/>
                </a:cubicBezTo>
                <a:cubicBezTo>
                  <a:pt x="3020242" y="1937185"/>
                  <a:pt x="3013991" y="1998805"/>
                  <a:pt x="3036572" y="2058128"/>
                </a:cubicBezTo>
                <a:cubicBezTo>
                  <a:pt x="3039761" y="2065719"/>
                  <a:pt x="3039761" y="2074267"/>
                  <a:pt x="3036572" y="2081857"/>
                </a:cubicBezTo>
                <a:cubicBezTo>
                  <a:pt x="2993834" y="2180984"/>
                  <a:pt x="3005826" y="2282153"/>
                  <a:pt x="3027897" y="2382556"/>
                </a:cubicBezTo>
                <a:cubicBezTo>
                  <a:pt x="3059523" y="2516907"/>
                  <a:pt x="3066565" y="2655863"/>
                  <a:pt x="3048691" y="2792715"/>
                </a:cubicBezTo>
                <a:cubicBezTo>
                  <a:pt x="3037337" y="2873471"/>
                  <a:pt x="3023687" y="2954354"/>
                  <a:pt x="3031596" y="3036386"/>
                </a:cubicBezTo>
                <a:cubicBezTo>
                  <a:pt x="3037490" y="3100417"/>
                  <a:pt x="3039736" y="3164741"/>
                  <a:pt x="3038358" y="3229027"/>
                </a:cubicBezTo>
                <a:cubicBezTo>
                  <a:pt x="3036891" y="3311633"/>
                  <a:pt x="3031788" y="3394080"/>
                  <a:pt x="3028535" y="3476606"/>
                </a:cubicBezTo>
                <a:lnTo>
                  <a:pt x="3026145" y="3582089"/>
                </a:lnTo>
                <a:lnTo>
                  <a:pt x="2837742" y="3576169"/>
                </a:lnTo>
                <a:cubicBezTo>
                  <a:pt x="2749601" y="3575123"/>
                  <a:pt x="2661428" y="3575842"/>
                  <a:pt x="2573255" y="3578457"/>
                </a:cubicBezTo>
                <a:cubicBezTo>
                  <a:pt x="2415279" y="3583558"/>
                  <a:pt x="2257302" y="3585390"/>
                  <a:pt x="2099327" y="3578457"/>
                </a:cubicBezTo>
                <a:cubicBezTo>
                  <a:pt x="1926907" y="3570479"/>
                  <a:pt x="1754870" y="3579504"/>
                  <a:pt x="1582958" y="3591536"/>
                </a:cubicBezTo>
                <a:cubicBezTo>
                  <a:pt x="1416747" y="3603177"/>
                  <a:pt x="1250917" y="3594544"/>
                  <a:pt x="1084959" y="3582381"/>
                </a:cubicBezTo>
                <a:cubicBezTo>
                  <a:pt x="910095" y="3569328"/>
                  <a:pt x="734510" y="3570585"/>
                  <a:pt x="559849" y="3586174"/>
                </a:cubicBezTo>
                <a:cubicBezTo>
                  <a:pt x="445325" y="3596376"/>
                  <a:pt x="330549" y="3581074"/>
                  <a:pt x="216532" y="3582119"/>
                </a:cubicBezTo>
                <a:lnTo>
                  <a:pt x="3784" y="3583799"/>
                </a:lnTo>
                <a:lnTo>
                  <a:pt x="23102" y="3304343"/>
                </a:lnTo>
                <a:cubicBezTo>
                  <a:pt x="27378" y="3232352"/>
                  <a:pt x="25445" y="3160183"/>
                  <a:pt x="17316" y="3088458"/>
                </a:cubicBezTo>
                <a:cubicBezTo>
                  <a:pt x="9187" y="3007476"/>
                  <a:pt x="12024" y="2925898"/>
                  <a:pt x="25783" y="2845525"/>
                </a:cubicBezTo>
                <a:cubicBezTo>
                  <a:pt x="43141" y="2750282"/>
                  <a:pt x="35379" y="2655039"/>
                  <a:pt x="29029" y="2559796"/>
                </a:cubicBezTo>
                <a:cubicBezTo>
                  <a:pt x="11671" y="2298322"/>
                  <a:pt x="-9498" y="2036848"/>
                  <a:pt x="4615" y="1774485"/>
                </a:cubicBezTo>
                <a:cubicBezTo>
                  <a:pt x="7578" y="1718482"/>
                  <a:pt x="20561" y="1663876"/>
                  <a:pt x="25925" y="1608255"/>
                </a:cubicBezTo>
                <a:cubicBezTo>
                  <a:pt x="41590" y="1446595"/>
                  <a:pt x="23242" y="1285571"/>
                  <a:pt x="15763" y="1124293"/>
                </a:cubicBezTo>
                <a:cubicBezTo>
                  <a:pt x="5010" y="945807"/>
                  <a:pt x="7183" y="766877"/>
                  <a:pt x="22255" y="588646"/>
                </a:cubicBezTo>
                <a:cubicBezTo>
                  <a:pt x="41165" y="395112"/>
                  <a:pt x="35097" y="201070"/>
                  <a:pt x="19010" y="7282"/>
                </a:cubicBezTo>
                <a:close/>
              </a:path>
            </a:pathLst>
          </a:custGeom>
        </p:spPr>
      </p:pic>
      <p:pic>
        <p:nvPicPr>
          <p:cNvPr id="12" name="Εικόνα 11" descr="Εικόνα που περιέχει αναψυκτικό, φαγητό, καφές, φλιτζάνι του καφέ&#10;&#10;Το περιεχόμενο που δημιουργείται από ΑΙ μπορεί να μην είναι σωστό.">
            <a:extLst>
              <a:ext uri="{FF2B5EF4-FFF2-40B4-BE49-F238E27FC236}">
                <a16:creationId xmlns:a16="http://schemas.microsoft.com/office/drawing/2014/main" id="{15391616-2405-E22F-89D8-F520226F2054}"/>
              </a:ext>
            </a:extLst>
          </p:cNvPr>
          <p:cNvPicPr>
            <a:picLocks noChangeAspect="1"/>
          </p:cNvPicPr>
          <p:nvPr/>
        </p:nvPicPr>
        <p:blipFill>
          <a:blip r:embed="rId4"/>
          <a:srcRect r="-4" b="3145"/>
          <a:stretch>
            <a:fillRect/>
          </a:stretch>
        </p:blipFill>
        <p:spPr>
          <a:xfrm>
            <a:off x="4" y="4328340"/>
            <a:ext cx="3912953" cy="2529660"/>
          </a:xfrm>
          <a:custGeom>
            <a:avLst/>
            <a:gdLst/>
            <a:ahLst/>
            <a:cxnLst/>
            <a:rect l="l" t="t" r="r" b="b"/>
            <a:pathLst>
              <a:path w="3912953" h="2529660">
                <a:moveTo>
                  <a:pt x="936025" y="662"/>
                </a:moveTo>
                <a:cubicBezTo>
                  <a:pt x="1035236" y="-744"/>
                  <a:pt x="1134457" y="93"/>
                  <a:pt x="1233691" y="3173"/>
                </a:cubicBezTo>
                <a:cubicBezTo>
                  <a:pt x="1304145" y="5316"/>
                  <a:pt x="1373087" y="24605"/>
                  <a:pt x="1443792" y="29025"/>
                </a:cubicBezTo>
                <a:cubicBezTo>
                  <a:pt x="1628434" y="40276"/>
                  <a:pt x="1812824" y="30901"/>
                  <a:pt x="1996836" y="18310"/>
                </a:cubicBezTo>
                <a:cubicBezTo>
                  <a:pt x="2245239" y="628"/>
                  <a:pt x="2494513" y="2101"/>
                  <a:pt x="2742715" y="22730"/>
                </a:cubicBezTo>
                <a:cubicBezTo>
                  <a:pt x="2962786" y="43947"/>
                  <a:pt x="3184369" y="39942"/>
                  <a:pt x="3403645" y="10808"/>
                </a:cubicBezTo>
                <a:cubicBezTo>
                  <a:pt x="3527916" y="-7007"/>
                  <a:pt x="3653321" y="9067"/>
                  <a:pt x="3778223" y="10808"/>
                </a:cubicBezTo>
                <a:lnTo>
                  <a:pt x="3895044" y="13590"/>
                </a:lnTo>
                <a:lnTo>
                  <a:pt x="3906212" y="275626"/>
                </a:lnTo>
                <a:cubicBezTo>
                  <a:pt x="3913438" y="398465"/>
                  <a:pt x="3909471" y="521632"/>
                  <a:pt x="3894358" y="643899"/>
                </a:cubicBezTo>
                <a:cubicBezTo>
                  <a:pt x="3888995" y="692536"/>
                  <a:pt x="3889982" y="741301"/>
                  <a:pt x="3888995" y="790066"/>
                </a:cubicBezTo>
                <a:cubicBezTo>
                  <a:pt x="3888712" y="799463"/>
                  <a:pt x="3895063" y="810383"/>
                  <a:pt x="3883632" y="818257"/>
                </a:cubicBezTo>
                <a:lnTo>
                  <a:pt x="3883632" y="830956"/>
                </a:lnTo>
                <a:cubicBezTo>
                  <a:pt x="3896192" y="837941"/>
                  <a:pt x="3889701" y="849370"/>
                  <a:pt x="3890688" y="858514"/>
                </a:cubicBezTo>
                <a:cubicBezTo>
                  <a:pt x="3907355" y="1033621"/>
                  <a:pt x="3909867" y="1209579"/>
                  <a:pt x="3898168" y="1385017"/>
                </a:cubicBezTo>
                <a:cubicBezTo>
                  <a:pt x="3889559" y="1546549"/>
                  <a:pt x="3898449" y="1707827"/>
                  <a:pt x="3908893" y="1869233"/>
                </a:cubicBezTo>
                <a:cubicBezTo>
                  <a:pt x="3921312" y="2061116"/>
                  <a:pt x="3901555" y="2252872"/>
                  <a:pt x="3898591" y="2444754"/>
                </a:cubicBezTo>
                <a:cubicBezTo>
                  <a:pt x="3898309" y="2461962"/>
                  <a:pt x="3899367" y="2479201"/>
                  <a:pt x="3900673" y="2496440"/>
                </a:cubicBezTo>
                <a:lnTo>
                  <a:pt x="3902963" y="2529660"/>
                </a:lnTo>
                <a:lnTo>
                  <a:pt x="0" y="2529660"/>
                </a:lnTo>
                <a:lnTo>
                  <a:pt x="0" y="15736"/>
                </a:lnTo>
                <a:lnTo>
                  <a:pt x="938" y="16032"/>
                </a:lnTo>
                <a:cubicBezTo>
                  <a:pt x="213686" y="39741"/>
                  <a:pt x="426055" y="24338"/>
                  <a:pt x="638426" y="11612"/>
                </a:cubicBezTo>
                <a:cubicBezTo>
                  <a:pt x="737616" y="5719"/>
                  <a:pt x="836815" y="2069"/>
                  <a:pt x="936025" y="662"/>
                </a:cubicBezTo>
                <a:close/>
              </a:path>
            </a:pathLst>
          </a:custGeom>
        </p:spPr>
      </p:pic>
      <p:pic>
        <p:nvPicPr>
          <p:cNvPr id="5" name="Εικόνα 4" descr="Εικόνα που περιέχει φαγητό, μαγειρικά σκεύη, λεκάνη, μείγμα&#10;&#10;Το περιεχόμενο που δημιουργείται από ΑΙ μπορεί να μην είναι σωστό.">
            <a:extLst>
              <a:ext uri="{FF2B5EF4-FFF2-40B4-BE49-F238E27FC236}">
                <a16:creationId xmlns:a16="http://schemas.microsoft.com/office/drawing/2014/main" id="{512C88CF-E228-8D80-D284-AD2F0A32E667}"/>
              </a:ext>
            </a:extLst>
          </p:cNvPr>
          <p:cNvPicPr>
            <a:picLocks noChangeAspect="1"/>
          </p:cNvPicPr>
          <p:nvPr/>
        </p:nvPicPr>
        <p:blipFill>
          <a:blip r:embed="rId5"/>
          <a:srcRect l="19484" r="14187" b="-4"/>
          <a:stretch>
            <a:fillRect/>
          </a:stretch>
        </p:blipFill>
        <p:spPr>
          <a:xfrm>
            <a:off x="4110923" y="3791169"/>
            <a:ext cx="3058821" cy="3066831"/>
          </a:xfrm>
          <a:custGeom>
            <a:avLst/>
            <a:gdLst/>
            <a:ahLst/>
            <a:cxnLst/>
            <a:rect l="l" t="t" r="r" b="b"/>
            <a:pathLst>
              <a:path w="3058821" h="3066831">
                <a:moveTo>
                  <a:pt x="2787020" y="1261"/>
                </a:moveTo>
                <a:cubicBezTo>
                  <a:pt x="2839709" y="-518"/>
                  <a:pt x="2892422" y="-414"/>
                  <a:pt x="2945069" y="1571"/>
                </a:cubicBezTo>
                <a:lnTo>
                  <a:pt x="3038769" y="8460"/>
                </a:lnTo>
                <a:lnTo>
                  <a:pt x="3040494" y="37341"/>
                </a:lnTo>
                <a:cubicBezTo>
                  <a:pt x="3041244" y="71882"/>
                  <a:pt x="3039776" y="106360"/>
                  <a:pt x="3033397" y="140806"/>
                </a:cubicBezTo>
                <a:cubicBezTo>
                  <a:pt x="3014006" y="247842"/>
                  <a:pt x="3013240" y="353093"/>
                  <a:pt x="3049089" y="457834"/>
                </a:cubicBezTo>
                <a:cubicBezTo>
                  <a:pt x="3061974" y="495214"/>
                  <a:pt x="3059933" y="536166"/>
                  <a:pt x="3055085" y="576225"/>
                </a:cubicBezTo>
                <a:cubicBezTo>
                  <a:pt x="3043731" y="670377"/>
                  <a:pt x="3028167" y="764784"/>
                  <a:pt x="3035311" y="859828"/>
                </a:cubicBezTo>
                <a:cubicBezTo>
                  <a:pt x="3053554" y="1099545"/>
                  <a:pt x="3026891" y="1339261"/>
                  <a:pt x="3038883" y="1578850"/>
                </a:cubicBezTo>
                <a:cubicBezTo>
                  <a:pt x="3039113" y="1594185"/>
                  <a:pt x="3038526" y="1609507"/>
                  <a:pt x="3037097" y="1624778"/>
                </a:cubicBezTo>
                <a:cubicBezTo>
                  <a:pt x="3032504" y="1713061"/>
                  <a:pt x="3017960" y="1801599"/>
                  <a:pt x="3043476" y="1889499"/>
                </a:cubicBezTo>
                <a:cubicBezTo>
                  <a:pt x="3046015" y="1904618"/>
                  <a:pt x="3045632" y="1920080"/>
                  <a:pt x="3042328" y="1935044"/>
                </a:cubicBezTo>
                <a:cubicBezTo>
                  <a:pt x="3031394" y="2011884"/>
                  <a:pt x="3028524" y="2089667"/>
                  <a:pt x="3033780" y="2167106"/>
                </a:cubicBezTo>
                <a:cubicBezTo>
                  <a:pt x="3048962" y="2335903"/>
                  <a:pt x="3051130" y="2505606"/>
                  <a:pt x="3040286" y="2674734"/>
                </a:cubicBezTo>
                <a:cubicBezTo>
                  <a:pt x="3036459" y="2750260"/>
                  <a:pt x="3031611" y="2825530"/>
                  <a:pt x="3028294" y="2900035"/>
                </a:cubicBezTo>
                <a:cubicBezTo>
                  <a:pt x="3027210" y="2934608"/>
                  <a:pt x="3025392" y="2969245"/>
                  <a:pt x="3026078" y="3003803"/>
                </a:cubicBezTo>
                <a:lnTo>
                  <a:pt x="3033892" y="3066831"/>
                </a:lnTo>
                <a:lnTo>
                  <a:pt x="23851" y="3066831"/>
                </a:lnTo>
                <a:lnTo>
                  <a:pt x="42401" y="2704831"/>
                </a:lnTo>
                <a:cubicBezTo>
                  <a:pt x="45364" y="2461136"/>
                  <a:pt x="53409" y="2216933"/>
                  <a:pt x="28288" y="1974000"/>
                </a:cubicBezTo>
                <a:cubicBezTo>
                  <a:pt x="11213" y="1809420"/>
                  <a:pt x="17986" y="1645602"/>
                  <a:pt x="21091" y="1481150"/>
                </a:cubicBezTo>
                <a:cubicBezTo>
                  <a:pt x="24619" y="1296377"/>
                  <a:pt x="22926" y="1111480"/>
                  <a:pt x="22926" y="926707"/>
                </a:cubicBezTo>
                <a:cubicBezTo>
                  <a:pt x="22643" y="846322"/>
                  <a:pt x="27442" y="766445"/>
                  <a:pt x="35627" y="686441"/>
                </a:cubicBezTo>
                <a:cubicBezTo>
                  <a:pt x="47340" y="570372"/>
                  <a:pt x="33228" y="454937"/>
                  <a:pt x="14458" y="340646"/>
                </a:cubicBezTo>
                <a:cubicBezTo>
                  <a:pt x="3337" y="261010"/>
                  <a:pt x="-1375" y="180751"/>
                  <a:pt x="346" y="100506"/>
                </a:cubicBezTo>
                <a:lnTo>
                  <a:pt x="2424" y="12627"/>
                </a:lnTo>
                <a:lnTo>
                  <a:pt x="3495" y="12901"/>
                </a:lnTo>
                <a:cubicBezTo>
                  <a:pt x="343898" y="-3971"/>
                  <a:pt x="684174" y="17086"/>
                  <a:pt x="1024451" y="18263"/>
                </a:cubicBezTo>
                <a:cubicBezTo>
                  <a:pt x="1134033" y="18655"/>
                  <a:pt x="1243235" y="13685"/>
                  <a:pt x="1352564" y="9238"/>
                </a:cubicBezTo>
                <a:cubicBezTo>
                  <a:pt x="1493565" y="3614"/>
                  <a:pt x="1634312" y="14731"/>
                  <a:pt x="1775060" y="12508"/>
                </a:cubicBezTo>
                <a:cubicBezTo>
                  <a:pt x="2008160" y="8846"/>
                  <a:pt x="2241134" y="19571"/>
                  <a:pt x="2474235" y="12508"/>
                </a:cubicBezTo>
                <a:cubicBezTo>
                  <a:pt x="2578497" y="9238"/>
                  <a:pt x="2682758" y="4268"/>
                  <a:pt x="2787020" y="1261"/>
                </a:cubicBezTo>
                <a:close/>
              </a:path>
            </a:pathLst>
          </a:custGeom>
        </p:spPr>
      </p:pic>
      <p:sp>
        <p:nvSpPr>
          <p:cNvPr id="3" name="Υπότιτλος 2"/>
          <p:cNvSpPr>
            <a:spLocks noGrp="1"/>
          </p:cNvSpPr>
          <p:nvPr>
            <p:ph type="subTitle" idx="1"/>
          </p:nvPr>
        </p:nvSpPr>
        <p:spPr>
          <a:xfrm>
            <a:off x="7328971" y="1323282"/>
            <a:ext cx="4738339" cy="5524959"/>
          </a:xfrm>
        </p:spPr>
        <p:txBody>
          <a:bodyPr vert="horz" lIns="91440" tIns="45720" rIns="91440" bIns="45720" rtlCol="0" anchor="t">
            <a:noAutofit/>
          </a:bodyPr>
          <a:lstStyle/>
          <a:p>
            <a:pPr marL="285750" indent="-228600" algn="l">
              <a:spcBef>
                <a:spcPct val="0"/>
              </a:spcBef>
              <a:spcAft>
                <a:spcPts val="600"/>
              </a:spcAft>
              <a:buFont typeface="Arial" panose="020B0604020202020204" pitchFamily="34" charset="0"/>
              <a:buChar char="•"/>
            </a:pPr>
            <a:r>
              <a:rPr lang="en-US" dirty="0">
                <a:solidFill>
                  <a:schemeClr val="accent2">
                    <a:lumMod val="49000"/>
                  </a:schemeClr>
                </a:solidFill>
                <a:latin typeface="Comic Sans MS"/>
              </a:rPr>
              <a:t>Η Μα</a:t>
            </a:r>
            <a:r>
              <a:rPr lang="en-US" dirty="0" err="1">
                <a:solidFill>
                  <a:schemeClr val="accent2">
                    <a:lumMod val="49000"/>
                  </a:schemeClr>
                </a:solidFill>
                <a:latin typeface="Comic Sans MS"/>
              </a:rPr>
              <a:t>ρί</a:t>
            </a:r>
            <a:r>
              <a:rPr lang="en-US" dirty="0">
                <a:solidFill>
                  <a:schemeClr val="accent2">
                    <a:lumMod val="49000"/>
                  </a:schemeClr>
                </a:solidFill>
                <a:latin typeface="Comic Sans MS"/>
              </a:rPr>
              <a:t>α </a:t>
            </a:r>
            <a:r>
              <a:rPr lang="en-US" dirty="0" err="1">
                <a:solidFill>
                  <a:schemeClr val="accent2">
                    <a:lumMod val="49000"/>
                  </a:schemeClr>
                </a:solidFill>
                <a:latin typeface="Comic Sans MS"/>
              </a:rPr>
              <a:t>δεν</a:t>
            </a:r>
            <a:r>
              <a:rPr lang="en-US" dirty="0">
                <a:solidFill>
                  <a:schemeClr val="accent2">
                    <a:lumMod val="49000"/>
                  </a:schemeClr>
                </a:solidFill>
                <a:latin typeface="Comic Sans MS"/>
              </a:rPr>
              <a:t> α</a:t>
            </a:r>
            <a:r>
              <a:rPr lang="en-US" dirty="0" err="1">
                <a:solidFill>
                  <a:schemeClr val="accent2">
                    <a:lumMod val="49000"/>
                  </a:schemeClr>
                </a:solidFill>
                <a:latin typeface="Comic Sans MS"/>
              </a:rPr>
              <a:t>σκείτ</a:t>
            </a:r>
            <a:r>
              <a:rPr lang="en-US" dirty="0">
                <a:solidFill>
                  <a:schemeClr val="accent2">
                    <a:lumMod val="49000"/>
                  </a:schemeClr>
                </a:solidFill>
                <a:latin typeface="Comic Sans MS"/>
              </a:rPr>
              <a:t>αι κα</a:t>
            </a:r>
            <a:r>
              <a:rPr lang="en-US" dirty="0" err="1">
                <a:solidFill>
                  <a:schemeClr val="accent2">
                    <a:lumMod val="49000"/>
                  </a:schemeClr>
                </a:solidFill>
                <a:latin typeface="Comic Sans MS"/>
              </a:rPr>
              <a:t>θόλου</a:t>
            </a:r>
            <a:r>
              <a:rPr lang="en-US" dirty="0">
                <a:solidFill>
                  <a:schemeClr val="accent2">
                    <a:lumMod val="49000"/>
                  </a:schemeClr>
                </a:solidFill>
                <a:latin typeface="Comic Sans MS"/>
              </a:rPr>
              <a:t>, </a:t>
            </a:r>
            <a:r>
              <a:rPr lang="en-US" dirty="0" err="1">
                <a:solidFill>
                  <a:schemeClr val="accent2">
                    <a:lumMod val="49000"/>
                  </a:schemeClr>
                </a:solidFill>
                <a:latin typeface="Comic Sans MS"/>
              </a:rPr>
              <a:t>τρώει</a:t>
            </a:r>
            <a:r>
              <a:rPr lang="en-US" dirty="0">
                <a:solidFill>
                  <a:schemeClr val="accent2">
                    <a:lumMod val="49000"/>
                  </a:schemeClr>
                </a:solidFill>
                <a:latin typeface="Comic Sans MS"/>
              </a:rPr>
              <a:t> </a:t>
            </a:r>
            <a:r>
              <a:rPr lang="en-US" dirty="0" err="1">
                <a:solidFill>
                  <a:schemeClr val="accent2">
                    <a:lumMod val="49000"/>
                  </a:schemeClr>
                </a:solidFill>
                <a:latin typeface="Comic Sans MS"/>
              </a:rPr>
              <a:t>γλυκά</a:t>
            </a:r>
            <a:r>
              <a:rPr lang="en-US" dirty="0">
                <a:solidFill>
                  <a:schemeClr val="accent2">
                    <a:lumMod val="49000"/>
                  </a:schemeClr>
                </a:solidFill>
                <a:latin typeface="Comic Sans MS"/>
              </a:rPr>
              <a:t> &amp; junk food, καπ</a:t>
            </a:r>
            <a:r>
              <a:rPr lang="en-US" dirty="0" err="1">
                <a:solidFill>
                  <a:schemeClr val="accent2">
                    <a:lumMod val="49000"/>
                  </a:schemeClr>
                </a:solidFill>
                <a:latin typeface="Comic Sans MS"/>
              </a:rPr>
              <a:t>νίζει</a:t>
            </a:r>
            <a:r>
              <a:rPr lang="en-US" dirty="0">
                <a:solidFill>
                  <a:schemeClr val="accent2">
                    <a:lumMod val="49000"/>
                  </a:schemeClr>
                </a:solidFill>
                <a:latin typeface="Comic Sans MS"/>
              </a:rPr>
              <a:t> και βγα</a:t>
            </a:r>
            <a:r>
              <a:rPr lang="en-US" dirty="0" err="1">
                <a:solidFill>
                  <a:schemeClr val="accent2">
                    <a:lumMod val="49000"/>
                  </a:schemeClr>
                </a:solidFill>
                <a:latin typeface="Comic Sans MS"/>
              </a:rPr>
              <a:t>ίνει</a:t>
            </a:r>
            <a:r>
              <a:rPr lang="en-US" dirty="0">
                <a:solidFill>
                  <a:schemeClr val="accent2">
                    <a:lumMod val="49000"/>
                  </a:schemeClr>
                </a:solidFill>
                <a:latin typeface="Comic Sans MS"/>
              </a:rPr>
              <a:t> </a:t>
            </a:r>
            <a:r>
              <a:rPr lang="en-US" dirty="0" err="1">
                <a:solidFill>
                  <a:schemeClr val="accent2">
                    <a:lumMod val="49000"/>
                  </a:schemeClr>
                </a:solidFill>
                <a:latin typeface="Comic Sans MS"/>
              </a:rPr>
              <a:t>μέχρι</a:t>
            </a:r>
            <a:r>
              <a:rPr lang="en-US" dirty="0">
                <a:solidFill>
                  <a:schemeClr val="accent2">
                    <a:lumMod val="49000"/>
                  </a:schemeClr>
                </a:solidFill>
                <a:latin typeface="Comic Sans MS"/>
              </a:rPr>
              <a:t> α</a:t>
            </a:r>
            <a:r>
              <a:rPr lang="en-US" dirty="0" err="1">
                <a:solidFill>
                  <a:schemeClr val="accent2">
                    <a:lumMod val="49000"/>
                  </a:schemeClr>
                </a:solidFill>
                <a:latin typeface="Comic Sans MS"/>
              </a:rPr>
              <a:t>ργά</a:t>
            </a:r>
            <a:r>
              <a:rPr lang="en-US" dirty="0">
                <a:solidFill>
                  <a:schemeClr val="accent2">
                    <a:lumMod val="49000"/>
                  </a:schemeClr>
                </a:solidFill>
                <a:latin typeface="Comic Sans MS"/>
              </a:rPr>
              <a:t> </a:t>
            </a:r>
            <a:r>
              <a:rPr lang="en-US" dirty="0" err="1">
                <a:solidFill>
                  <a:schemeClr val="accent2">
                    <a:lumMod val="49000"/>
                  </a:schemeClr>
                </a:solidFill>
                <a:latin typeface="Comic Sans MS"/>
              </a:rPr>
              <a:t>με</a:t>
            </a:r>
            <a:r>
              <a:rPr lang="en-US" dirty="0">
                <a:solidFill>
                  <a:schemeClr val="accent2">
                    <a:lumMod val="49000"/>
                  </a:schemeClr>
                </a:solidFill>
                <a:latin typeface="Comic Sans MS"/>
              </a:rPr>
              <a:t> </a:t>
            </a:r>
            <a:r>
              <a:rPr lang="en-US" dirty="0" err="1">
                <a:solidFill>
                  <a:schemeClr val="accent2">
                    <a:lumMod val="49000"/>
                  </a:schemeClr>
                </a:solidFill>
                <a:latin typeface="Comic Sans MS"/>
              </a:rPr>
              <a:t>τους</a:t>
            </a:r>
            <a:r>
              <a:rPr lang="en-US" dirty="0">
                <a:solidFill>
                  <a:schemeClr val="accent2">
                    <a:lumMod val="49000"/>
                  </a:schemeClr>
                </a:solidFill>
                <a:latin typeface="Comic Sans MS"/>
              </a:rPr>
              <a:t> </a:t>
            </a:r>
            <a:r>
              <a:rPr lang="en-US" dirty="0" err="1">
                <a:solidFill>
                  <a:schemeClr val="accent2">
                    <a:lumMod val="49000"/>
                  </a:schemeClr>
                </a:solidFill>
                <a:latin typeface="Comic Sans MS"/>
              </a:rPr>
              <a:t>φίλους</a:t>
            </a:r>
            <a:r>
              <a:rPr lang="en-US" dirty="0">
                <a:solidFill>
                  <a:schemeClr val="accent2">
                    <a:lumMod val="49000"/>
                  </a:schemeClr>
                </a:solidFill>
                <a:latin typeface="Comic Sans MS"/>
              </a:rPr>
              <a:t> </a:t>
            </a:r>
            <a:r>
              <a:rPr lang="en-US" dirty="0" err="1">
                <a:solidFill>
                  <a:schemeClr val="accent2">
                    <a:lumMod val="49000"/>
                  </a:schemeClr>
                </a:solidFill>
                <a:latin typeface="Comic Sans MS"/>
              </a:rPr>
              <a:t>της</a:t>
            </a:r>
            <a:r>
              <a:rPr lang="en-US" dirty="0">
                <a:solidFill>
                  <a:schemeClr val="accent2">
                    <a:lumMod val="49000"/>
                  </a:schemeClr>
                </a:solidFill>
                <a:latin typeface="Comic Sans MS"/>
              </a:rPr>
              <a:t> κατανα</a:t>
            </a:r>
            <a:r>
              <a:rPr lang="en-US" dirty="0" err="1">
                <a:solidFill>
                  <a:schemeClr val="accent2">
                    <a:lumMod val="49000"/>
                  </a:schemeClr>
                </a:solidFill>
                <a:latin typeface="Comic Sans MS"/>
              </a:rPr>
              <a:t>λώνοντ</a:t>
            </a:r>
            <a:r>
              <a:rPr lang="en-US" dirty="0">
                <a:solidFill>
                  <a:schemeClr val="accent2">
                    <a:lumMod val="49000"/>
                  </a:schemeClr>
                </a:solidFill>
                <a:latin typeface="Comic Sans MS"/>
              </a:rPr>
              <a:t>ας π</a:t>
            </a:r>
            <a:r>
              <a:rPr lang="en-US" dirty="0" err="1">
                <a:solidFill>
                  <a:schemeClr val="accent2">
                    <a:lumMod val="49000"/>
                  </a:schemeClr>
                </a:solidFill>
                <a:latin typeface="Comic Sans MS"/>
              </a:rPr>
              <a:t>ολύ</a:t>
            </a:r>
            <a:r>
              <a:rPr lang="en-US" dirty="0">
                <a:solidFill>
                  <a:schemeClr val="accent2">
                    <a:lumMod val="49000"/>
                  </a:schemeClr>
                </a:solidFill>
                <a:latin typeface="Comic Sans MS"/>
              </a:rPr>
              <a:t> α</a:t>
            </a:r>
            <a:r>
              <a:rPr lang="en-US" dirty="0" err="1">
                <a:solidFill>
                  <a:schemeClr val="accent2">
                    <a:lumMod val="49000"/>
                  </a:schemeClr>
                </a:solidFill>
                <a:latin typeface="Comic Sans MS"/>
              </a:rPr>
              <a:t>λκοόλ</a:t>
            </a:r>
            <a:r>
              <a:rPr lang="en-US" dirty="0">
                <a:solidFill>
                  <a:schemeClr val="accent2">
                    <a:lumMod val="49000"/>
                  </a:schemeClr>
                </a:solidFill>
                <a:latin typeface="Comic Sans MS"/>
              </a:rPr>
              <a:t>. </a:t>
            </a:r>
            <a:r>
              <a:rPr lang="en-US" dirty="0" err="1">
                <a:solidFill>
                  <a:schemeClr val="accent2">
                    <a:lumMod val="49000"/>
                  </a:schemeClr>
                </a:solidFill>
                <a:latin typeface="Comic Sans MS"/>
              </a:rPr>
              <a:t>Έχει</a:t>
            </a:r>
            <a:r>
              <a:rPr lang="en-US" dirty="0">
                <a:solidFill>
                  <a:schemeClr val="accent2">
                    <a:lumMod val="49000"/>
                  </a:schemeClr>
                </a:solidFill>
                <a:latin typeface="Comic Sans MS"/>
              </a:rPr>
              <a:t> </a:t>
            </a:r>
            <a:r>
              <a:rPr lang="en-US" dirty="0" err="1">
                <a:solidFill>
                  <a:schemeClr val="accent2">
                    <a:lumMod val="49000"/>
                  </a:schemeClr>
                </a:solidFill>
                <a:latin typeface="Comic Sans MS"/>
              </a:rPr>
              <a:t>συχνά</a:t>
            </a:r>
            <a:r>
              <a:rPr lang="en-US" dirty="0">
                <a:solidFill>
                  <a:schemeClr val="accent2">
                    <a:lumMod val="49000"/>
                  </a:schemeClr>
                </a:solidFill>
                <a:latin typeface="Comic Sans MS"/>
              </a:rPr>
              <a:t> π</a:t>
            </a:r>
            <a:r>
              <a:rPr lang="en-US" dirty="0" err="1">
                <a:solidFill>
                  <a:schemeClr val="accent2">
                    <a:lumMod val="49000"/>
                  </a:schemeClr>
                </a:solidFill>
                <a:latin typeface="Comic Sans MS"/>
              </a:rPr>
              <a:t>ονοκεφάλους</a:t>
            </a:r>
            <a:r>
              <a:rPr lang="en-US" dirty="0">
                <a:solidFill>
                  <a:schemeClr val="accent2">
                    <a:lumMod val="49000"/>
                  </a:schemeClr>
                </a:solidFill>
                <a:latin typeface="Comic Sans MS"/>
              </a:rPr>
              <a:t> και </a:t>
            </a:r>
            <a:r>
              <a:rPr lang="en-US" dirty="0" err="1">
                <a:solidFill>
                  <a:schemeClr val="accent2">
                    <a:lumMod val="49000"/>
                  </a:schemeClr>
                </a:solidFill>
                <a:latin typeface="Comic Sans MS"/>
              </a:rPr>
              <a:t>νιώθει</a:t>
            </a:r>
            <a:r>
              <a:rPr lang="en-US" dirty="0">
                <a:solidFill>
                  <a:schemeClr val="accent2">
                    <a:lumMod val="49000"/>
                  </a:schemeClr>
                </a:solidFill>
                <a:latin typeface="Comic Sans MS"/>
              </a:rPr>
              <a:t> </a:t>
            </a:r>
            <a:r>
              <a:rPr lang="en-US" dirty="0" err="1">
                <a:solidFill>
                  <a:schemeClr val="accent2">
                    <a:lumMod val="49000"/>
                  </a:schemeClr>
                </a:solidFill>
                <a:latin typeface="Comic Sans MS"/>
              </a:rPr>
              <a:t>κουρ</a:t>
            </a:r>
            <a:r>
              <a:rPr lang="en-US" dirty="0">
                <a:solidFill>
                  <a:schemeClr val="accent2">
                    <a:lumMod val="49000"/>
                  </a:schemeClr>
                </a:solidFill>
                <a:latin typeface="Comic Sans MS"/>
              </a:rPr>
              <a:t>α</a:t>
            </a:r>
            <a:r>
              <a:rPr lang="en-US" dirty="0" err="1">
                <a:solidFill>
                  <a:schemeClr val="accent2">
                    <a:lumMod val="49000"/>
                  </a:schemeClr>
                </a:solidFill>
                <a:latin typeface="Comic Sans MS"/>
              </a:rPr>
              <a:t>σμένη</a:t>
            </a:r>
            <a:r>
              <a:rPr lang="en-US" dirty="0">
                <a:solidFill>
                  <a:schemeClr val="accent2">
                    <a:lumMod val="49000"/>
                  </a:schemeClr>
                </a:solidFill>
                <a:latin typeface="Comic Sans MS"/>
              </a:rPr>
              <a:t>.</a:t>
            </a:r>
          </a:p>
          <a:p>
            <a:pPr marL="285750" indent="-228600" algn="l">
              <a:spcBef>
                <a:spcPct val="0"/>
              </a:spcBef>
              <a:spcAft>
                <a:spcPts val="600"/>
              </a:spcAft>
              <a:buFont typeface="Arial" panose="020B0604020202020204" pitchFamily="34" charset="0"/>
              <a:buChar char="•"/>
            </a:pPr>
            <a:endParaRPr lang="en-US" dirty="0">
              <a:solidFill>
                <a:schemeClr val="accent2">
                  <a:lumMod val="49000"/>
                </a:schemeClr>
              </a:solidFill>
              <a:latin typeface="Comic Sans MS"/>
            </a:endParaRPr>
          </a:p>
          <a:p>
            <a:pPr marL="285750" indent="-228600" algn="l">
              <a:spcBef>
                <a:spcPct val="0"/>
              </a:spcBef>
              <a:spcAft>
                <a:spcPts val="600"/>
              </a:spcAft>
              <a:buFont typeface="Arial" panose="020B0604020202020204" pitchFamily="34" charset="0"/>
              <a:buChar char="•"/>
            </a:pPr>
            <a:r>
              <a:rPr lang="en-US" err="1">
                <a:solidFill>
                  <a:schemeClr val="accent2">
                    <a:lumMod val="49000"/>
                  </a:schemeClr>
                </a:solidFill>
                <a:latin typeface="Comic Sans MS"/>
              </a:rPr>
              <a:t>Τι</a:t>
            </a:r>
            <a:r>
              <a:rPr lang="en-US" dirty="0">
                <a:solidFill>
                  <a:schemeClr val="accent2">
                    <a:lumMod val="49000"/>
                  </a:schemeClr>
                </a:solidFill>
                <a:latin typeface="Comic Sans MS"/>
              </a:rPr>
              <a:t> φα</a:t>
            </a:r>
            <a:r>
              <a:rPr lang="en-US" err="1">
                <a:solidFill>
                  <a:schemeClr val="accent2">
                    <a:lumMod val="49000"/>
                  </a:schemeClr>
                </a:solidFill>
                <a:latin typeface="Comic Sans MS"/>
              </a:rPr>
              <a:t>ντάζεστε</a:t>
            </a:r>
            <a:r>
              <a:rPr lang="en-US" dirty="0">
                <a:solidFill>
                  <a:schemeClr val="accent2">
                    <a:lumMod val="49000"/>
                  </a:schemeClr>
                </a:solidFill>
                <a:latin typeface="Comic Sans MS"/>
              </a:rPr>
              <a:t> </a:t>
            </a:r>
            <a:r>
              <a:rPr lang="en-US" err="1">
                <a:solidFill>
                  <a:schemeClr val="accent2">
                    <a:lumMod val="49000"/>
                  </a:schemeClr>
                </a:solidFill>
                <a:latin typeface="Comic Sans MS"/>
              </a:rPr>
              <a:t>ότι</a:t>
            </a:r>
            <a:r>
              <a:rPr lang="en-US" dirty="0">
                <a:solidFill>
                  <a:schemeClr val="accent2">
                    <a:lumMod val="49000"/>
                  </a:schemeClr>
                </a:solidFill>
                <a:latin typeface="Comic Sans MS"/>
              </a:rPr>
              <a:t> </a:t>
            </a:r>
            <a:r>
              <a:rPr lang="en-US" err="1">
                <a:solidFill>
                  <a:schemeClr val="accent2">
                    <a:lumMod val="49000"/>
                  </a:schemeClr>
                </a:solidFill>
                <a:latin typeface="Comic Sans MS"/>
              </a:rPr>
              <a:t>κάνει</a:t>
            </a:r>
            <a:r>
              <a:rPr lang="en-US" dirty="0">
                <a:solidFill>
                  <a:schemeClr val="accent2">
                    <a:lumMod val="49000"/>
                  </a:schemeClr>
                </a:solidFill>
                <a:latin typeface="Comic Sans MS"/>
              </a:rPr>
              <a:t> </a:t>
            </a:r>
            <a:r>
              <a:rPr lang="en-US" err="1">
                <a:solidFill>
                  <a:schemeClr val="accent2">
                    <a:lumMod val="49000"/>
                  </a:schemeClr>
                </a:solidFill>
                <a:latin typeface="Comic Sans MS"/>
              </a:rPr>
              <a:t>γι</a:t>
            </a:r>
            <a:r>
              <a:rPr lang="en-US" dirty="0">
                <a:solidFill>
                  <a:schemeClr val="accent2">
                    <a:lumMod val="49000"/>
                  </a:schemeClr>
                </a:solidFill>
                <a:latin typeface="Comic Sans MS"/>
              </a:rPr>
              <a:t>α να </a:t>
            </a:r>
            <a:r>
              <a:rPr lang="en-US" err="1">
                <a:solidFill>
                  <a:schemeClr val="accent2">
                    <a:lumMod val="49000"/>
                  </a:schemeClr>
                </a:solidFill>
                <a:latin typeface="Comic Sans MS"/>
              </a:rPr>
              <a:t>το</a:t>
            </a:r>
            <a:r>
              <a:rPr lang="en-US" dirty="0">
                <a:solidFill>
                  <a:schemeClr val="accent2">
                    <a:lumMod val="49000"/>
                  </a:schemeClr>
                </a:solidFill>
                <a:latin typeface="Comic Sans MS"/>
              </a:rPr>
              <a:t> α</a:t>
            </a:r>
            <a:r>
              <a:rPr lang="en-US" err="1">
                <a:solidFill>
                  <a:schemeClr val="accent2">
                    <a:lumMod val="49000"/>
                  </a:schemeClr>
                </a:solidFill>
                <a:latin typeface="Comic Sans MS"/>
              </a:rPr>
              <a:t>ντιμετω</a:t>
            </a:r>
            <a:r>
              <a:rPr lang="en-US" dirty="0">
                <a:solidFill>
                  <a:schemeClr val="accent2">
                    <a:lumMod val="49000"/>
                  </a:schemeClr>
                </a:solidFill>
                <a:latin typeface="Comic Sans MS"/>
              </a:rPr>
              <a:t>π</a:t>
            </a:r>
            <a:r>
              <a:rPr lang="en-US" err="1">
                <a:solidFill>
                  <a:schemeClr val="accent2">
                    <a:lumMod val="49000"/>
                  </a:schemeClr>
                </a:solidFill>
                <a:latin typeface="Comic Sans MS"/>
              </a:rPr>
              <a:t>ίσει</a:t>
            </a:r>
            <a:r>
              <a:rPr lang="en-US" dirty="0">
                <a:solidFill>
                  <a:schemeClr val="accent2">
                    <a:lumMod val="49000"/>
                  </a:schemeClr>
                </a:solidFill>
                <a:latin typeface="Comic Sans MS"/>
              </a:rPr>
              <a:t>;</a:t>
            </a:r>
            <a:br>
              <a:rPr lang="en-US" dirty="0">
                <a:latin typeface="Comic Sans MS"/>
              </a:rPr>
            </a:br>
            <a:endParaRPr lang="en-US" dirty="0">
              <a:solidFill>
                <a:schemeClr val="accent2">
                  <a:lumMod val="49000"/>
                </a:schemeClr>
              </a:solidFill>
              <a:latin typeface="Comic Sans MS"/>
            </a:endParaRPr>
          </a:p>
          <a:p>
            <a:pPr marL="285750" indent="-228600" algn="l">
              <a:spcBef>
                <a:spcPct val="0"/>
              </a:spcBef>
              <a:spcAft>
                <a:spcPts val="600"/>
              </a:spcAft>
              <a:buFont typeface="Arial" panose="020B0604020202020204" pitchFamily="34" charset="0"/>
              <a:buChar char="•"/>
            </a:pPr>
            <a:r>
              <a:rPr lang="en-US" err="1">
                <a:solidFill>
                  <a:schemeClr val="accent2">
                    <a:lumMod val="49000"/>
                  </a:schemeClr>
                </a:solidFill>
                <a:latin typeface="Comic Sans MS"/>
              </a:rPr>
              <a:t>Γι</a:t>
            </a:r>
            <a:r>
              <a:rPr lang="en-US" dirty="0">
                <a:solidFill>
                  <a:schemeClr val="accent2">
                    <a:lumMod val="49000"/>
                  </a:schemeClr>
                </a:solidFill>
                <a:latin typeface="Comic Sans MS"/>
              </a:rPr>
              <a:t>α</a:t>
            </a:r>
            <a:r>
              <a:rPr lang="en-US" err="1">
                <a:solidFill>
                  <a:schemeClr val="accent2">
                    <a:lumMod val="49000"/>
                  </a:schemeClr>
                </a:solidFill>
                <a:latin typeface="Comic Sans MS"/>
              </a:rPr>
              <a:t>τί</a:t>
            </a:r>
            <a:r>
              <a:rPr lang="en-US" dirty="0">
                <a:solidFill>
                  <a:schemeClr val="accent2">
                    <a:lumMod val="49000"/>
                  </a:schemeClr>
                </a:solidFill>
                <a:latin typeface="Comic Sans MS"/>
              </a:rPr>
              <a:t> </a:t>
            </a:r>
            <a:r>
              <a:rPr lang="en-US" err="1">
                <a:solidFill>
                  <a:schemeClr val="accent2">
                    <a:lumMod val="49000"/>
                  </a:schemeClr>
                </a:solidFill>
                <a:latin typeface="Comic Sans MS"/>
              </a:rPr>
              <a:t>θεωρείτε</a:t>
            </a:r>
            <a:r>
              <a:rPr lang="en-US" dirty="0">
                <a:solidFill>
                  <a:schemeClr val="accent2">
                    <a:lumMod val="49000"/>
                  </a:schemeClr>
                </a:solidFill>
                <a:latin typeface="Comic Sans MS"/>
              </a:rPr>
              <a:t> </a:t>
            </a:r>
            <a:r>
              <a:rPr lang="en-US" err="1">
                <a:solidFill>
                  <a:schemeClr val="accent2">
                    <a:lumMod val="49000"/>
                  </a:schemeClr>
                </a:solidFill>
                <a:latin typeface="Comic Sans MS"/>
              </a:rPr>
              <a:t>ότι</a:t>
            </a:r>
            <a:r>
              <a:rPr lang="en-US" dirty="0">
                <a:solidFill>
                  <a:schemeClr val="accent2">
                    <a:lumMod val="49000"/>
                  </a:schemeClr>
                </a:solidFill>
                <a:latin typeface="Comic Sans MS"/>
              </a:rPr>
              <a:t> </a:t>
            </a:r>
            <a:r>
              <a:rPr lang="en-US" err="1">
                <a:solidFill>
                  <a:schemeClr val="accent2">
                    <a:lumMod val="49000"/>
                  </a:schemeClr>
                </a:solidFill>
                <a:latin typeface="Comic Sans MS"/>
              </a:rPr>
              <a:t>νιώθει</a:t>
            </a:r>
            <a:r>
              <a:rPr lang="en-US" dirty="0">
                <a:solidFill>
                  <a:schemeClr val="accent2">
                    <a:lumMod val="49000"/>
                  </a:schemeClr>
                </a:solidFill>
                <a:latin typeface="Comic Sans MS"/>
              </a:rPr>
              <a:t> </a:t>
            </a:r>
            <a:r>
              <a:rPr lang="en-US" err="1">
                <a:solidFill>
                  <a:schemeClr val="accent2">
                    <a:lumMod val="49000"/>
                  </a:schemeClr>
                </a:solidFill>
                <a:latin typeface="Comic Sans MS"/>
              </a:rPr>
              <a:t>έτσι</a:t>
            </a:r>
            <a:r>
              <a:rPr lang="en-US" dirty="0">
                <a:solidFill>
                  <a:schemeClr val="accent2">
                    <a:lumMod val="49000"/>
                  </a:schemeClr>
                </a:solidFill>
                <a:latin typeface="Comic Sans MS"/>
              </a:rPr>
              <a:t> η Μα</a:t>
            </a:r>
            <a:r>
              <a:rPr lang="en-US" err="1">
                <a:solidFill>
                  <a:schemeClr val="accent2">
                    <a:lumMod val="49000"/>
                  </a:schemeClr>
                </a:solidFill>
                <a:latin typeface="Comic Sans MS"/>
              </a:rPr>
              <a:t>ρί</a:t>
            </a:r>
            <a:r>
              <a:rPr lang="en-US" dirty="0">
                <a:solidFill>
                  <a:schemeClr val="accent2">
                    <a:lumMod val="49000"/>
                  </a:schemeClr>
                </a:solidFill>
                <a:latin typeface="Comic Sans MS"/>
              </a:rPr>
              <a:t>α;</a:t>
            </a:r>
          </a:p>
          <a:p>
            <a:pPr marL="285750" indent="-228600" algn="l">
              <a:spcBef>
                <a:spcPct val="0"/>
              </a:spcBef>
              <a:spcAft>
                <a:spcPts val="600"/>
              </a:spcAft>
              <a:buFont typeface="Arial" panose="020B0604020202020204" pitchFamily="34" charset="0"/>
              <a:buChar char="•"/>
            </a:pPr>
            <a:endParaRPr lang="en-US" sz="1700"/>
          </a:p>
        </p:txBody>
      </p:sp>
    </p:spTree>
    <p:extLst>
      <p:ext uri="{BB962C8B-B14F-4D97-AF65-F5344CB8AC3E}">
        <p14:creationId xmlns:p14="http://schemas.microsoft.com/office/powerpoint/2010/main" val="232512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CE016A-5DFA-D3D4-6235-D2BC6D57B2CB}"/>
              </a:ext>
            </a:extLst>
          </p:cNvPr>
          <p:cNvSpPr>
            <a:spLocks noGrp="1"/>
          </p:cNvSpPr>
          <p:nvPr>
            <p:ph type="title"/>
          </p:nvPr>
        </p:nvSpPr>
        <p:spPr>
          <a:xfrm>
            <a:off x="838200" y="365125"/>
            <a:ext cx="10515600" cy="788944"/>
          </a:xfrm>
        </p:spPr>
        <p:txBody>
          <a:bodyPr>
            <a:normAutofit/>
          </a:bodyPr>
          <a:lstStyle/>
          <a:p>
            <a:r>
              <a:rPr lang="el-GR" sz="3600" dirty="0">
                <a:solidFill>
                  <a:schemeClr val="accent1">
                    <a:lumMod val="76000"/>
                  </a:schemeClr>
                </a:solidFill>
                <a:latin typeface="Comic Sans MS"/>
                <a:ea typeface="+mj-lt"/>
                <a:cs typeface="+mj-lt"/>
              </a:rPr>
              <a:t>3. Εξήγηση </a:t>
            </a:r>
            <a:endParaRPr lang="el-GR" sz="3600" dirty="0">
              <a:solidFill>
                <a:schemeClr val="accent1">
                  <a:lumMod val="76000"/>
                </a:schemeClr>
              </a:solidFill>
              <a:latin typeface="Comic Sans MS"/>
            </a:endParaRPr>
          </a:p>
        </p:txBody>
      </p:sp>
      <p:graphicFrame>
        <p:nvGraphicFramePr>
          <p:cNvPr id="3" name="Θέση περιεχομένου 2">
            <a:extLst>
              <a:ext uri="{FF2B5EF4-FFF2-40B4-BE49-F238E27FC236}">
                <a16:creationId xmlns:a16="http://schemas.microsoft.com/office/drawing/2014/main" id="{3FE11738-7160-3070-5634-8181E93F4191}"/>
              </a:ext>
            </a:extLst>
          </p:cNvPr>
          <p:cNvGraphicFramePr>
            <a:graphicFrameLocks noGrp="1"/>
          </p:cNvGraphicFramePr>
          <p:nvPr>
            <p:ph idx="1"/>
            <p:extLst>
              <p:ext uri="{D42A27DB-BD31-4B8C-83A1-F6EECF244321}">
                <p14:modId xmlns:p14="http://schemas.microsoft.com/office/powerpoint/2010/main" val="1002357866"/>
              </p:ext>
            </p:extLst>
          </p:nvPr>
        </p:nvGraphicFramePr>
        <p:xfrm>
          <a:off x="837126" y="1309352"/>
          <a:ext cx="10515600" cy="5249715"/>
        </p:xfrm>
        <a:graphic>
          <a:graphicData uri="http://schemas.openxmlformats.org/drawingml/2006/table">
            <a:tbl>
              <a:tblPr firstRow="1" bandRow="1">
                <a:tableStyleId>{5C22544A-7EE6-4342-B048-85BDC9FD1C3A}</a:tableStyleId>
              </a:tblPr>
              <a:tblGrid>
                <a:gridCol w="3508371">
                  <a:extLst>
                    <a:ext uri="{9D8B030D-6E8A-4147-A177-3AD203B41FA5}">
                      <a16:colId xmlns:a16="http://schemas.microsoft.com/office/drawing/2014/main" val="1081046893"/>
                    </a:ext>
                  </a:extLst>
                </a:gridCol>
                <a:gridCol w="3502029">
                  <a:extLst>
                    <a:ext uri="{9D8B030D-6E8A-4147-A177-3AD203B41FA5}">
                      <a16:colId xmlns:a16="http://schemas.microsoft.com/office/drawing/2014/main" val="3321648453"/>
                    </a:ext>
                  </a:extLst>
                </a:gridCol>
                <a:gridCol w="3505200">
                  <a:extLst>
                    <a:ext uri="{9D8B030D-6E8A-4147-A177-3AD203B41FA5}">
                      <a16:colId xmlns:a16="http://schemas.microsoft.com/office/drawing/2014/main" val="1299332390"/>
                    </a:ext>
                  </a:extLst>
                </a:gridCol>
              </a:tblGrid>
              <a:tr h="797247">
                <a:tc>
                  <a:txBody>
                    <a:bodyPr/>
                    <a:lstStyle/>
                    <a:p>
                      <a:pPr lvl="0">
                        <a:buNone/>
                      </a:pPr>
                      <a:r>
                        <a:rPr lang="el-GR" sz="1800" b="0" i="0" u="none" strike="noStrike" noProof="0" dirty="0">
                          <a:latin typeface="Comic Sans MS"/>
                        </a:rPr>
                        <a:t>Εξαρτήσεις</a:t>
                      </a:r>
                      <a:endParaRPr lang="el-GR" dirty="0">
                        <a:latin typeface="Comic Sans MS"/>
                      </a:endParaRPr>
                    </a:p>
                  </a:txBody>
                  <a:tcPr/>
                </a:tc>
                <a:tc>
                  <a:txBody>
                    <a:bodyPr/>
                    <a:lstStyle/>
                    <a:p>
                      <a:pPr lvl="0">
                        <a:buNone/>
                      </a:pPr>
                      <a:r>
                        <a:rPr lang="el-GR" sz="1800" b="0" i="0" u="none" strike="noStrike" noProof="0" dirty="0">
                          <a:latin typeface="Comic Sans MS"/>
                        </a:rPr>
                        <a:t>Πώς Επηρεάζει την Υγεία</a:t>
                      </a:r>
                      <a:endParaRPr lang="el-GR">
                        <a:latin typeface="Comic Sans MS"/>
                      </a:endParaRPr>
                    </a:p>
                  </a:txBody>
                  <a:tcPr/>
                </a:tc>
                <a:tc>
                  <a:txBody>
                    <a:bodyPr/>
                    <a:lstStyle/>
                    <a:p>
                      <a:pPr lvl="0">
                        <a:buNone/>
                      </a:pPr>
                      <a:r>
                        <a:rPr lang="el-GR" sz="1800" b="0" i="0" u="none" strike="noStrike" noProof="0" dirty="0">
                          <a:latin typeface="Comic Sans MS"/>
                        </a:rPr>
                        <a:t>Παραδείγματα Ασθενειών ή Επιπτώσεων</a:t>
                      </a:r>
                      <a:endParaRPr lang="el-GR" dirty="0">
                        <a:latin typeface="Comic Sans MS"/>
                      </a:endParaRPr>
                    </a:p>
                  </a:txBody>
                  <a:tcPr/>
                </a:tc>
                <a:extLst>
                  <a:ext uri="{0D108BD9-81ED-4DB2-BD59-A6C34878D82A}">
                    <a16:rowId xmlns:a16="http://schemas.microsoft.com/office/drawing/2014/main" val="2942300019"/>
                  </a:ext>
                </a:extLst>
              </a:tr>
              <a:tr h="797247">
                <a:tc>
                  <a:txBody>
                    <a:bodyPr/>
                    <a:lstStyle/>
                    <a:p>
                      <a:pPr lvl="0" algn="l">
                        <a:lnSpc>
                          <a:spcPct val="100000"/>
                        </a:lnSpc>
                        <a:spcBef>
                          <a:spcPts val="0"/>
                        </a:spcBef>
                        <a:spcAft>
                          <a:spcPts val="0"/>
                        </a:spcAft>
                        <a:buNone/>
                      </a:pPr>
                      <a:r>
                        <a:rPr lang="el-GR" dirty="0">
                          <a:latin typeface="Comic Sans MS"/>
                        </a:rPr>
                        <a:t>Κάπνισμα</a:t>
                      </a:r>
                    </a:p>
                    <a:p>
                      <a:pPr lvl="0" algn="l">
                        <a:lnSpc>
                          <a:spcPct val="100000"/>
                        </a:lnSpc>
                        <a:spcBef>
                          <a:spcPts val="0"/>
                        </a:spcBef>
                        <a:spcAft>
                          <a:spcPts val="0"/>
                        </a:spcAft>
                        <a:buNone/>
                      </a:pPr>
                      <a:endParaRPr lang="el-GR" dirty="0">
                        <a:latin typeface="Comic Sans MS"/>
                      </a:endParaRPr>
                    </a:p>
                  </a:txBody>
                  <a:tcPr/>
                </a:tc>
                <a:tc>
                  <a:txBody>
                    <a:bodyPr/>
                    <a:lstStyle/>
                    <a:p>
                      <a:pPr lvl="0" algn="l">
                        <a:lnSpc>
                          <a:spcPct val="100000"/>
                        </a:lnSpc>
                        <a:spcBef>
                          <a:spcPts val="0"/>
                        </a:spcBef>
                        <a:spcAft>
                          <a:spcPts val="0"/>
                        </a:spcAft>
                        <a:buNone/>
                      </a:pPr>
                      <a:r>
                        <a:rPr lang="el-GR" dirty="0">
                          <a:latin typeface="Comic Sans MS"/>
                        </a:rPr>
                        <a:t>Βλάπτει το αναπνευστικό, το κυκλοφορικό, το αναπαραγωγικό, το πεπτικό.</a:t>
                      </a:r>
                    </a:p>
                  </a:txBody>
                  <a:tcPr/>
                </a:tc>
                <a:tc>
                  <a:txBody>
                    <a:bodyPr/>
                    <a:lstStyle/>
                    <a:p>
                      <a:pPr lvl="0" algn="l">
                        <a:lnSpc>
                          <a:spcPct val="100000"/>
                        </a:lnSpc>
                        <a:spcBef>
                          <a:spcPts val="0"/>
                        </a:spcBef>
                        <a:spcAft>
                          <a:spcPts val="0"/>
                        </a:spcAft>
                        <a:buNone/>
                      </a:pPr>
                      <a:r>
                        <a:rPr lang="el-GR" dirty="0">
                          <a:latin typeface="Comic Sans MS"/>
                        </a:rPr>
                        <a:t>Καρκίνος, αναπνευστικές παθήσεις, καρδιοπάθειες, υπό-γονιμότητα.</a:t>
                      </a:r>
                    </a:p>
                  </a:txBody>
                  <a:tcPr/>
                </a:tc>
                <a:extLst>
                  <a:ext uri="{0D108BD9-81ED-4DB2-BD59-A6C34878D82A}">
                    <a16:rowId xmlns:a16="http://schemas.microsoft.com/office/drawing/2014/main" val="377682628"/>
                  </a:ext>
                </a:extLst>
              </a:tr>
              <a:tr h="797247">
                <a:tc>
                  <a:txBody>
                    <a:bodyPr/>
                    <a:lstStyle/>
                    <a:p>
                      <a:pPr lvl="0" algn="l">
                        <a:lnSpc>
                          <a:spcPct val="100000"/>
                        </a:lnSpc>
                        <a:spcBef>
                          <a:spcPts val="0"/>
                        </a:spcBef>
                        <a:spcAft>
                          <a:spcPts val="0"/>
                        </a:spcAft>
                        <a:buNone/>
                      </a:pPr>
                      <a:r>
                        <a:rPr lang="el-GR" dirty="0">
                          <a:latin typeface="Comic Sans MS"/>
                        </a:rPr>
                        <a:t>Αλκοόλ</a:t>
                      </a:r>
                    </a:p>
                  </a:txBody>
                  <a:tcPr/>
                </a:tc>
                <a:tc>
                  <a:txBody>
                    <a:bodyPr/>
                    <a:lstStyle/>
                    <a:p>
                      <a:pPr lvl="0" algn="l">
                        <a:lnSpc>
                          <a:spcPct val="100000"/>
                        </a:lnSpc>
                        <a:spcBef>
                          <a:spcPts val="0"/>
                        </a:spcBef>
                        <a:spcAft>
                          <a:spcPts val="0"/>
                        </a:spcAft>
                        <a:buNone/>
                      </a:pPr>
                      <a:r>
                        <a:rPr lang="el-GR" dirty="0">
                          <a:latin typeface="Comic Sans MS"/>
                        </a:rPr>
                        <a:t>Βλάπτει το συκώτι, το πεπτικό και το νευρικό σύστημα.</a:t>
                      </a:r>
                    </a:p>
                  </a:txBody>
                  <a:tcPr/>
                </a:tc>
                <a:tc>
                  <a:txBody>
                    <a:bodyPr/>
                    <a:lstStyle/>
                    <a:p>
                      <a:pPr lvl="0" algn="l">
                        <a:lnSpc>
                          <a:spcPct val="100000"/>
                        </a:lnSpc>
                        <a:spcBef>
                          <a:spcPts val="0"/>
                        </a:spcBef>
                        <a:spcAft>
                          <a:spcPts val="0"/>
                        </a:spcAft>
                        <a:buNone/>
                      </a:pPr>
                      <a:r>
                        <a:rPr lang="el-GR" dirty="0">
                          <a:latin typeface="Comic Sans MS"/>
                        </a:rPr>
                        <a:t>Ηπατίτιδα, διαβήτης, σύνδρομο στέρησης/ θάνατος.</a:t>
                      </a:r>
                    </a:p>
                  </a:txBody>
                  <a:tcPr/>
                </a:tc>
                <a:extLst>
                  <a:ext uri="{0D108BD9-81ED-4DB2-BD59-A6C34878D82A}">
                    <a16:rowId xmlns:a16="http://schemas.microsoft.com/office/drawing/2014/main" val="1754917842"/>
                  </a:ext>
                </a:extLst>
              </a:tr>
              <a:tr h="1029174">
                <a:tc>
                  <a:txBody>
                    <a:bodyPr/>
                    <a:lstStyle/>
                    <a:p>
                      <a:pPr lvl="0" algn="l">
                        <a:lnSpc>
                          <a:spcPct val="100000"/>
                        </a:lnSpc>
                        <a:spcBef>
                          <a:spcPts val="0"/>
                        </a:spcBef>
                        <a:spcAft>
                          <a:spcPts val="0"/>
                        </a:spcAft>
                        <a:buNone/>
                      </a:pPr>
                      <a:r>
                        <a:rPr lang="el-GR" dirty="0">
                          <a:latin typeface="Comic Sans MS"/>
                        </a:rPr>
                        <a:t>Υπέρ-κατανάλωση καφεΐνης </a:t>
                      </a:r>
                    </a:p>
                    <a:p>
                      <a:pPr lvl="0" algn="l">
                        <a:lnSpc>
                          <a:spcPct val="100000"/>
                        </a:lnSpc>
                        <a:spcBef>
                          <a:spcPts val="0"/>
                        </a:spcBef>
                        <a:spcAft>
                          <a:spcPts val="0"/>
                        </a:spcAft>
                        <a:buNone/>
                      </a:pPr>
                      <a:endParaRPr lang="el-GR" dirty="0">
                        <a:latin typeface="Comic Sans MS"/>
                      </a:endParaRPr>
                    </a:p>
                    <a:p>
                      <a:pPr lvl="0" algn="l">
                        <a:lnSpc>
                          <a:spcPct val="100000"/>
                        </a:lnSpc>
                        <a:spcBef>
                          <a:spcPts val="0"/>
                        </a:spcBef>
                        <a:spcAft>
                          <a:spcPts val="0"/>
                        </a:spcAft>
                        <a:buNone/>
                      </a:pPr>
                      <a:endParaRPr lang="el-GR" dirty="0">
                        <a:latin typeface="Comic Sans MS"/>
                      </a:endParaRPr>
                    </a:p>
                  </a:txBody>
                  <a:tcPr/>
                </a:tc>
                <a:tc>
                  <a:txBody>
                    <a:bodyPr/>
                    <a:lstStyle/>
                    <a:p>
                      <a:pPr lvl="0" algn="l">
                        <a:lnSpc>
                          <a:spcPct val="100000"/>
                        </a:lnSpc>
                        <a:spcBef>
                          <a:spcPts val="0"/>
                        </a:spcBef>
                        <a:spcAft>
                          <a:spcPts val="0"/>
                        </a:spcAft>
                        <a:buNone/>
                      </a:pPr>
                      <a:r>
                        <a:rPr lang="el-GR" dirty="0">
                          <a:latin typeface="Comic Sans MS"/>
                        </a:rPr>
                        <a:t>Διαταραχές πεπτικού </a:t>
                      </a:r>
                      <a:r>
                        <a:rPr lang="el-GR" dirty="0" err="1">
                          <a:latin typeface="Comic Sans MS"/>
                        </a:rPr>
                        <a:t>συτήματος</a:t>
                      </a:r>
                      <a:r>
                        <a:rPr lang="el-GR" dirty="0">
                          <a:latin typeface="Comic Sans MS"/>
                        </a:rPr>
                        <a:t>, υπέρ-διέγερση, αϋπνία.</a:t>
                      </a:r>
                    </a:p>
                  </a:txBody>
                  <a:tcPr/>
                </a:tc>
                <a:tc>
                  <a:txBody>
                    <a:bodyPr/>
                    <a:lstStyle/>
                    <a:p>
                      <a:pPr lvl="0" algn="l">
                        <a:lnSpc>
                          <a:spcPct val="100000"/>
                        </a:lnSpc>
                        <a:spcBef>
                          <a:spcPts val="0"/>
                        </a:spcBef>
                        <a:spcAft>
                          <a:spcPts val="0"/>
                        </a:spcAft>
                        <a:buNone/>
                      </a:pPr>
                      <a:r>
                        <a:rPr lang="el-GR" dirty="0">
                          <a:latin typeface="Comic Sans MS"/>
                        </a:rPr>
                        <a:t>Κούραση, μειωμένη συγκέντρωση, πονοκέφαλοι, έλκος στομάχου.</a:t>
                      </a:r>
                    </a:p>
                  </a:txBody>
                  <a:tcPr/>
                </a:tc>
                <a:extLst>
                  <a:ext uri="{0D108BD9-81ED-4DB2-BD59-A6C34878D82A}">
                    <a16:rowId xmlns:a16="http://schemas.microsoft.com/office/drawing/2014/main" val="2155379663"/>
                  </a:ext>
                </a:extLst>
              </a:tr>
              <a:tr h="797247">
                <a:tc>
                  <a:txBody>
                    <a:bodyPr/>
                    <a:lstStyle/>
                    <a:p>
                      <a:pPr lvl="0" algn="l">
                        <a:lnSpc>
                          <a:spcPct val="100000"/>
                        </a:lnSpc>
                        <a:spcBef>
                          <a:spcPts val="0"/>
                        </a:spcBef>
                        <a:spcAft>
                          <a:spcPts val="0"/>
                        </a:spcAft>
                        <a:buNone/>
                      </a:pPr>
                      <a:r>
                        <a:rPr lang="el-GR" dirty="0">
                          <a:latin typeface="Comic Sans MS"/>
                        </a:rPr>
                        <a:t>Υπέρ-κατανάλωση φαρμάκων/ Ναρκωτικά</a:t>
                      </a:r>
                    </a:p>
                  </a:txBody>
                  <a:tcPr/>
                </a:tc>
                <a:tc>
                  <a:txBody>
                    <a:bodyPr/>
                    <a:lstStyle/>
                    <a:p>
                      <a:pPr lvl="0" algn="l">
                        <a:lnSpc>
                          <a:spcPct val="100000"/>
                        </a:lnSpc>
                        <a:spcBef>
                          <a:spcPts val="0"/>
                        </a:spcBef>
                        <a:spcAft>
                          <a:spcPts val="0"/>
                        </a:spcAft>
                        <a:buNone/>
                      </a:pPr>
                      <a:r>
                        <a:rPr lang="el-GR" dirty="0">
                          <a:latin typeface="Comic Sans MS"/>
                        </a:rPr>
                        <a:t>Σωματικά και ψυχολογικά προβλήματα.</a:t>
                      </a:r>
                    </a:p>
                  </a:txBody>
                  <a:tcPr/>
                </a:tc>
                <a:tc>
                  <a:txBody>
                    <a:bodyPr/>
                    <a:lstStyle/>
                    <a:p>
                      <a:pPr lvl="0" algn="l">
                        <a:lnSpc>
                          <a:spcPct val="100000"/>
                        </a:lnSpc>
                        <a:spcBef>
                          <a:spcPts val="0"/>
                        </a:spcBef>
                        <a:spcAft>
                          <a:spcPts val="0"/>
                        </a:spcAft>
                        <a:buNone/>
                      </a:pPr>
                      <a:r>
                        <a:rPr lang="el-GR" dirty="0">
                          <a:latin typeface="Comic Sans MS"/>
                        </a:rPr>
                        <a:t>Σύνδρομο στέρησης/ θάνατος.</a:t>
                      </a:r>
                    </a:p>
                  </a:txBody>
                  <a:tcPr/>
                </a:tc>
                <a:extLst>
                  <a:ext uri="{0D108BD9-81ED-4DB2-BD59-A6C34878D82A}">
                    <a16:rowId xmlns:a16="http://schemas.microsoft.com/office/drawing/2014/main" val="4230184196"/>
                  </a:ext>
                </a:extLst>
              </a:tr>
              <a:tr h="797247">
                <a:tc>
                  <a:txBody>
                    <a:bodyPr/>
                    <a:lstStyle/>
                    <a:p>
                      <a:pPr lvl="0" algn="l">
                        <a:lnSpc>
                          <a:spcPct val="100000"/>
                        </a:lnSpc>
                        <a:spcBef>
                          <a:spcPts val="0"/>
                        </a:spcBef>
                        <a:spcAft>
                          <a:spcPts val="0"/>
                        </a:spcAft>
                        <a:buNone/>
                      </a:pPr>
                      <a:r>
                        <a:rPr lang="el-GR" dirty="0">
                          <a:latin typeface="Comic Sans MS"/>
                        </a:rPr>
                        <a:t>Υπέρ–κατανάλωση ζάχαρης/ ψυχική εξάρτηση από φαγητό</a:t>
                      </a:r>
                    </a:p>
                  </a:txBody>
                  <a:tcPr/>
                </a:tc>
                <a:tc>
                  <a:txBody>
                    <a:bodyPr/>
                    <a:lstStyle/>
                    <a:p>
                      <a:pPr lvl="0" algn="l">
                        <a:lnSpc>
                          <a:spcPct val="100000"/>
                        </a:lnSpc>
                        <a:spcBef>
                          <a:spcPts val="0"/>
                        </a:spcBef>
                        <a:spcAft>
                          <a:spcPts val="0"/>
                        </a:spcAft>
                        <a:buNone/>
                      </a:pPr>
                      <a:r>
                        <a:rPr lang="el-GR" dirty="0">
                          <a:latin typeface="Comic Sans MS"/>
                        </a:rPr>
                        <a:t>Υπέρ-διέγερση, αϋπνία/ Σωματικά και ψυχολογικά προβλήματα.</a:t>
                      </a:r>
                    </a:p>
                  </a:txBody>
                  <a:tcPr/>
                </a:tc>
                <a:tc>
                  <a:txBody>
                    <a:bodyPr/>
                    <a:lstStyle/>
                    <a:p>
                      <a:pPr lvl="0" algn="l">
                        <a:lnSpc>
                          <a:spcPct val="100000"/>
                        </a:lnSpc>
                        <a:spcBef>
                          <a:spcPts val="0"/>
                        </a:spcBef>
                        <a:spcAft>
                          <a:spcPts val="0"/>
                        </a:spcAft>
                        <a:buNone/>
                      </a:pPr>
                      <a:r>
                        <a:rPr lang="el-GR" dirty="0">
                          <a:latin typeface="Comic Sans MS"/>
                        </a:rPr>
                        <a:t>Διαβήτης, παχυσαρκία/ κατάθλιψη, </a:t>
                      </a:r>
                      <a:r>
                        <a:rPr lang="el-GR" dirty="0" err="1">
                          <a:latin typeface="Comic Sans MS"/>
                        </a:rPr>
                        <a:t>υπερφαγία</a:t>
                      </a:r>
                      <a:r>
                        <a:rPr lang="el-GR" dirty="0">
                          <a:latin typeface="Comic Sans MS"/>
                        </a:rPr>
                        <a:t>.</a:t>
                      </a:r>
                    </a:p>
                  </a:txBody>
                  <a:tcPr/>
                </a:tc>
                <a:extLst>
                  <a:ext uri="{0D108BD9-81ED-4DB2-BD59-A6C34878D82A}">
                    <a16:rowId xmlns:a16="http://schemas.microsoft.com/office/drawing/2014/main" val="2036903196"/>
                  </a:ext>
                </a:extLst>
              </a:tr>
            </a:tbl>
          </a:graphicData>
        </a:graphic>
      </p:graphicFrame>
    </p:spTree>
    <p:extLst>
      <p:ext uri="{BB962C8B-B14F-4D97-AF65-F5344CB8AC3E}">
        <p14:creationId xmlns:p14="http://schemas.microsoft.com/office/powerpoint/2010/main" val="374945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9">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CCE016A-5DFA-D3D4-6235-D2BC6D57B2CB}"/>
              </a:ext>
            </a:extLst>
          </p:cNvPr>
          <p:cNvSpPr>
            <a:spLocks noGrp="1"/>
          </p:cNvSpPr>
          <p:nvPr>
            <p:ph type="title"/>
          </p:nvPr>
        </p:nvSpPr>
        <p:spPr>
          <a:xfrm>
            <a:off x="6901903" y="-2146"/>
            <a:ext cx="4140014" cy="1330839"/>
          </a:xfrm>
        </p:spPr>
        <p:txBody>
          <a:bodyPr>
            <a:normAutofit/>
          </a:bodyPr>
          <a:lstStyle/>
          <a:p>
            <a:r>
              <a:rPr lang="el-GR" dirty="0">
                <a:solidFill>
                  <a:srgbClr val="4BC4A8"/>
                </a:solidFill>
                <a:latin typeface="Comic Sans MS"/>
                <a:ea typeface="+mj-lt"/>
                <a:cs typeface="+mj-lt"/>
              </a:rPr>
              <a:t>4. Επεξεργασία</a:t>
            </a:r>
            <a:endParaRPr lang="el-GR" dirty="0">
              <a:solidFill>
                <a:srgbClr val="4BC4A8"/>
              </a:solidFill>
              <a:latin typeface="Comic Sans MS"/>
            </a:endParaRPr>
          </a:p>
        </p:txBody>
      </p:sp>
      <p:pic>
        <p:nvPicPr>
          <p:cNvPr id="6" name="Εικόνα 5" descr="Εικόνα που περιέχει φάρμακο, φαρμακευτικό σκεύασμα, συνταγογραφούμενα φάρμακα, χάπι&#10;&#10;Το περιεχόμενο που δημιουργείται από ΑΙ μπορεί να μην είναι σωστό.">
            <a:extLst>
              <a:ext uri="{FF2B5EF4-FFF2-40B4-BE49-F238E27FC236}">
                <a16:creationId xmlns:a16="http://schemas.microsoft.com/office/drawing/2014/main" id="{B6F2886E-FBA5-5A86-52B8-3601F734243D}"/>
              </a:ext>
            </a:extLst>
          </p:cNvPr>
          <p:cNvPicPr>
            <a:picLocks noChangeAspect="1"/>
          </p:cNvPicPr>
          <p:nvPr/>
        </p:nvPicPr>
        <p:blipFill>
          <a:blip r:embed="rId2"/>
          <a:srcRect l="8332" r="24492" b="-1"/>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5" name="Θέση περιεχομένου 4">
            <a:extLst>
              <a:ext uri="{FF2B5EF4-FFF2-40B4-BE49-F238E27FC236}">
                <a16:creationId xmlns:a16="http://schemas.microsoft.com/office/drawing/2014/main" id="{119416B7-7352-ABEE-A6B6-497D750EE48F}"/>
              </a:ext>
            </a:extLst>
          </p:cNvPr>
          <p:cNvSpPr>
            <a:spLocks noGrp="1"/>
          </p:cNvSpPr>
          <p:nvPr>
            <p:ph idx="1"/>
          </p:nvPr>
        </p:nvSpPr>
        <p:spPr>
          <a:xfrm>
            <a:off x="6901903" y="1217454"/>
            <a:ext cx="5052265" cy="5625769"/>
          </a:xfrm>
        </p:spPr>
        <p:txBody>
          <a:bodyPr vert="horz" lIns="91440" tIns="45720" rIns="91440" bIns="45720" rtlCol="0" anchor="t">
            <a:normAutofit/>
          </a:bodyPr>
          <a:lstStyle/>
          <a:p>
            <a:pPr marL="0" indent="0">
              <a:buNone/>
            </a:pPr>
            <a:endParaRPr lang="el-GR" sz="2400" dirty="0">
              <a:solidFill>
                <a:srgbClr val="4BC4A8"/>
              </a:solidFill>
              <a:latin typeface="Comic Sans MS"/>
            </a:endParaRPr>
          </a:p>
          <a:p>
            <a:pPr>
              <a:spcBef>
                <a:spcPts val="0"/>
              </a:spcBef>
            </a:pPr>
            <a:r>
              <a:rPr lang="el-GR" sz="2400" dirty="0">
                <a:solidFill>
                  <a:srgbClr val="4BC4A8"/>
                </a:solidFill>
                <a:latin typeface="Comic Sans MS"/>
              </a:rPr>
              <a:t>Ποια είναι τα πιθανά προβλήματα υγείας που μπορεί να αντιμετωπίσει η Μαρία σύμφωνα με τον προηγούμενο πίνακα; </a:t>
            </a:r>
          </a:p>
          <a:p>
            <a:pPr>
              <a:spcBef>
                <a:spcPts val="0"/>
              </a:spcBef>
            </a:pPr>
            <a:endParaRPr lang="el-GR" sz="2400" dirty="0">
              <a:solidFill>
                <a:srgbClr val="4BC4A8"/>
              </a:solidFill>
              <a:latin typeface="Comic Sans MS"/>
            </a:endParaRPr>
          </a:p>
          <a:p>
            <a:pPr>
              <a:spcBef>
                <a:spcPts val="0"/>
              </a:spcBef>
            </a:pPr>
            <a:r>
              <a:rPr lang="el-GR" sz="2400" dirty="0">
                <a:solidFill>
                  <a:srgbClr val="4BC4A8"/>
                </a:solidFill>
                <a:latin typeface="Comic Sans MS"/>
              </a:rPr>
              <a:t>Θεωρείτε ότι μπορεί να παρουσιάσει κάποια σωματική ή ψυχική εξάρτηση στο μέλλον;</a:t>
            </a:r>
          </a:p>
          <a:p>
            <a:pPr>
              <a:spcBef>
                <a:spcPts val="0"/>
              </a:spcBef>
            </a:pPr>
            <a:endParaRPr lang="el-GR" sz="2400" dirty="0">
              <a:solidFill>
                <a:srgbClr val="4BC4A8"/>
              </a:solidFill>
              <a:latin typeface="Comic Sans MS"/>
            </a:endParaRPr>
          </a:p>
          <a:p>
            <a:pPr marL="0" indent="0">
              <a:spcBef>
                <a:spcPts val="0"/>
              </a:spcBef>
              <a:buNone/>
            </a:pPr>
            <a:endParaRPr lang="el-GR" sz="2400" dirty="0">
              <a:solidFill>
                <a:srgbClr val="4BC4A8"/>
              </a:solidFill>
              <a:latin typeface="Comic Sans MS"/>
            </a:endParaRPr>
          </a:p>
          <a:p>
            <a:pPr>
              <a:spcBef>
                <a:spcPts val="0"/>
              </a:spcBef>
            </a:pPr>
            <a:r>
              <a:rPr lang="el-GR" sz="2400" dirty="0">
                <a:solidFill>
                  <a:srgbClr val="4BC4A8"/>
                </a:solidFill>
                <a:latin typeface="Comic Sans MS"/>
              </a:rPr>
              <a:t>Σχεδιάστε ένα εβδομαδιαίο πρόγραμμα που να βοηθά τη Μαρία να βελτιώσει τον τρόπο ζωής της.</a:t>
            </a:r>
            <a:endParaRPr lang="en-US" sz="2400" dirty="0">
              <a:solidFill>
                <a:srgbClr val="000000"/>
              </a:solidFill>
              <a:latin typeface="Comic Sans MS"/>
            </a:endParaRPr>
          </a:p>
          <a:p>
            <a:pPr marL="0" indent="0">
              <a:buNone/>
            </a:pPr>
            <a:endParaRPr lang="el-GR" sz="1700"/>
          </a:p>
          <a:p>
            <a:endParaRPr lang="el-GR" sz="1700"/>
          </a:p>
        </p:txBody>
      </p:sp>
    </p:spTree>
    <p:extLst>
      <p:ext uri="{BB962C8B-B14F-4D97-AF65-F5344CB8AC3E}">
        <p14:creationId xmlns:p14="http://schemas.microsoft.com/office/powerpoint/2010/main" val="2042624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CCE016A-5DFA-D3D4-6235-D2BC6D57B2CB}"/>
              </a:ext>
            </a:extLst>
          </p:cNvPr>
          <p:cNvSpPr>
            <a:spLocks noGrp="1"/>
          </p:cNvSpPr>
          <p:nvPr>
            <p:ph type="title"/>
          </p:nvPr>
        </p:nvSpPr>
        <p:spPr>
          <a:xfrm>
            <a:off x="200932" y="261326"/>
            <a:ext cx="3009068" cy="2148841"/>
          </a:xfrm>
        </p:spPr>
        <p:txBody>
          <a:bodyPr anchor="t">
            <a:normAutofit/>
          </a:bodyPr>
          <a:lstStyle/>
          <a:p>
            <a:r>
              <a:rPr lang="el-GR" sz="4000" dirty="0">
                <a:solidFill>
                  <a:srgbClr val="002060"/>
                </a:solidFill>
                <a:latin typeface="Comic Sans MS"/>
                <a:ea typeface="+mj-lt"/>
                <a:cs typeface="+mj-lt"/>
              </a:rPr>
              <a:t>5. Εξέταση</a:t>
            </a:r>
            <a:endParaRPr lang="el-GR" sz="4000" dirty="0">
              <a:solidFill>
                <a:srgbClr val="002060"/>
              </a:solidFill>
              <a:latin typeface="Comic Sans MS"/>
            </a:endParaRPr>
          </a:p>
        </p:txBody>
      </p:sp>
      <p:pic>
        <p:nvPicPr>
          <p:cNvPr id="3" name="Εικόνα 2" descr="Εικόνα που περιέχει ουρανός, εξωτερικός χώρος/ύπαιθρος, σιλουέτα, οπίσθιος φωτισμός&#10;&#10;Το περιεχόμενο που δημιουργείται από ΑΙ μπορεί να μην είναι σωστό.">
            <a:extLst>
              <a:ext uri="{FF2B5EF4-FFF2-40B4-BE49-F238E27FC236}">
                <a16:creationId xmlns:a16="http://schemas.microsoft.com/office/drawing/2014/main" id="{7B25EC3B-385A-995E-8E35-854F8C0C46A8}"/>
              </a:ext>
            </a:extLst>
          </p:cNvPr>
          <p:cNvPicPr>
            <a:picLocks noChangeAspect="1"/>
          </p:cNvPicPr>
          <p:nvPr/>
        </p:nvPicPr>
        <p:blipFill>
          <a:blip r:embed="rId2"/>
          <a:srcRect t="12812"/>
          <a:stretch>
            <a:fillRect/>
          </a:stretch>
        </p:blipFill>
        <p:spPr>
          <a:xfrm>
            <a:off x="-10732" y="3922857"/>
            <a:ext cx="4183189" cy="2935142"/>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5" name="Θέση περιεχομένου 4">
            <a:extLst>
              <a:ext uri="{FF2B5EF4-FFF2-40B4-BE49-F238E27FC236}">
                <a16:creationId xmlns:a16="http://schemas.microsoft.com/office/drawing/2014/main" id="{275094FD-4011-8E63-5A36-3F77270BB29A}"/>
              </a:ext>
            </a:extLst>
          </p:cNvPr>
          <p:cNvSpPr>
            <a:spLocks noGrp="1"/>
          </p:cNvSpPr>
          <p:nvPr>
            <p:ph idx="1"/>
          </p:nvPr>
        </p:nvSpPr>
        <p:spPr>
          <a:xfrm>
            <a:off x="4175146" y="1077"/>
            <a:ext cx="7915034" cy="6862824"/>
          </a:xfrm>
        </p:spPr>
        <p:txBody>
          <a:bodyPr vert="horz" lIns="91440" tIns="45720" rIns="91440" bIns="45720" rtlCol="0" anchor="t">
            <a:normAutofit fontScale="92500" lnSpcReduction="10000"/>
          </a:bodyPr>
          <a:lstStyle/>
          <a:p>
            <a:pPr marL="0" indent="0">
              <a:buNone/>
            </a:pPr>
            <a:endParaRPr lang="el-GR" sz="2000" dirty="0"/>
          </a:p>
          <a:p>
            <a:pPr marL="0" indent="0">
              <a:buNone/>
            </a:pPr>
            <a:r>
              <a:rPr lang="el-GR" dirty="0">
                <a:solidFill>
                  <a:srgbClr val="002060"/>
                </a:solidFill>
                <a:latin typeface="Comic Sans MS"/>
                <a:ea typeface="+mn-lt"/>
                <a:cs typeface="+mn-lt"/>
              </a:rPr>
              <a:t>Να συμπληρώσετε με τις κατάλληλες λέξεις τα κενά στο παρακάτω κείμενο.</a:t>
            </a:r>
          </a:p>
          <a:p>
            <a:pPr marL="0" indent="0">
              <a:buNone/>
            </a:pPr>
            <a:endParaRPr lang="el-GR" sz="2400" dirty="0">
              <a:solidFill>
                <a:srgbClr val="002060"/>
              </a:solidFill>
              <a:latin typeface="Comic Sans MS"/>
            </a:endParaRPr>
          </a:p>
          <a:p>
            <a:pPr marL="0" indent="0" algn="just">
              <a:buNone/>
            </a:pPr>
            <a:r>
              <a:rPr lang="el-GR" sz="2000" dirty="0">
                <a:solidFill>
                  <a:schemeClr val="accent5">
                    <a:lumMod val="49000"/>
                  </a:schemeClr>
                </a:solidFill>
                <a:latin typeface="Comic Sans MS"/>
              </a:rPr>
              <a:t>Ορισμένες ασθένειες σχετίζονται με τις συνήθειες και τις συμπεριφορές του ανθρώπου, όπως είναι η κατανάλωση ουσιών που προκαλούν ..................... .Οι ουσίες αυτές, που ονομάζονται ...................., επηρεάζουν τη λειτουργία του νευρικού συστήματος και διαταράσσουν την ομοιόσταση του οργανισμού. Όταν ο άνθρωπος αισθάνεται την ανάγκη να χρησιμοποιήσει την ουσία αυτή για να μειώσει τη δυσφορία ή το άγχος που νιώθει, λέμε ότι έχει αναπτύξει .................... εξάρτηση, ενώ όταν παρουσιάζει σωματικά συμπτώματα όταν σταματήσει τη χρήση, μιλάμε για .................... εξάρτηση. Η διακοπή της χρήσης μπορεί να προκαλέσει .................... ...................., μια κατάσταση με έντονες σωματικές και ψυχικές μεταβολές. Η χρήση τέτοιων ουσιών μπορεί να έχει σοβαρές συνέπειες για τη σωματική και την ψυχική υγεία του ανθρώπου. Η υπερβολική κατανάλωση .................... επηρεάζει το ήπαρ, το νευρικό σύστημα και την ικανότητα συγκέντρωσης, ενώ συχνά οδηγεί σε αλλαγές στη συμπεριφορά. Η χρήση .................... προκαλεί έντονη ψυχική και σωματική εξάρτηση, αλλοιώνει τη λειτουργία του εγκεφάλου και μπορεί να οδηγήσει ακόμη και σε θάνατο. Η αλόγιστη λήψη ...................., χωρίς ιατρική συμβουλή, οδηγεί σε φαινόμενα πολυφαρμακίας και εξασθενεί την άμυνα του οργανισμού. Τέλος, το .................... είναι υπεύθυνο για σοβαρές παθήσεις του αναπνευστικού και του κυκλοφορικού συστήματος και θεωρείται μία από τις κυριότερες αιτίες πρόωρου θανάτου παγκοσμίως.</a:t>
            </a:r>
            <a:r>
              <a:rPr lang="el-GR" sz="2000" dirty="0">
                <a:latin typeface="Comic Sans MS"/>
              </a:rPr>
              <a:t> </a:t>
            </a:r>
          </a:p>
        </p:txBody>
      </p:sp>
    </p:spTree>
    <p:extLst>
      <p:ext uri="{BB962C8B-B14F-4D97-AF65-F5344CB8AC3E}">
        <p14:creationId xmlns:p14="http://schemas.microsoft.com/office/powerpoint/2010/main" val="3437780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Θέση περιεχομένου 10" descr="Εικόνα που περιέχει εξωτερικός χώρος/ύπαιθρος, ουρανός, πεζοπορία, άγαλμα&#10;&#10;Το περιεχόμενο που δημιουργείται από ΑΙ μπορεί να μην είναι σωστό.">
            <a:extLst>
              <a:ext uri="{FF2B5EF4-FFF2-40B4-BE49-F238E27FC236}">
                <a16:creationId xmlns:a16="http://schemas.microsoft.com/office/drawing/2014/main" id="{FE27B489-2FE1-E441-75E0-EC8A5A960452}"/>
              </a:ext>
            </a:extLst>
          </p:cNvPr>
          <p:cNvPicPr>
            <a:picLocks noGrp="1" noChangeAspect="1"/>
          </p:cNvPicPr>
          <p:nvPr>
            <p:ph idx="1"/>
          </p:nvPr>
        </p:nvPicPr>
        <p:blipFill>
          <a:blip r:embed="rId2"/>
          <a:srcRect t="8554"/>
          <a:stretch>
            <a:fillRect/>
          </a:stretch>
        </p:blipFill>
        <p:spPr>
          <a:xfrm>
            <a:off x="20" y="1282"/>
            <a:ext cx="12191980" cy="6856718"/>
          </a:xfrm>
          <a:prstGeom prst="rect">
            <a:avLst/>
          </a:prstGeom>
        </p:spPr>
      </p:pic>
      <p:sp>
        <p:nvSpPr>
          <p:cNvPr id="14" name="TextBox 13">
            <a:extLst>
              <a:ext uri="{FF2B5EF4-FFF2-40B4-BE49-F238E27FC236}">
                <a16:creationId xmlns:a16="http://schemas.microsoft.com/office/drawing/2014/main" id="{1A30284C-AB81-8938-B877-CB0B44BABB20}"/>
              </a:ext>
            </a:extLst>
          </p:cNvPr>
          <p:cNvSpPr txBox="1"/>
          <p:nvPr/>
        </p:nvSpPr>
        <p:spPr>
          <a:xfrm>
            <a:off x="794197" y="2548944"/>
            <a:ext cx="686873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5400" dirty="0">
                <a:solidFill>
                  <a:srgbClr val="7E9126"/>
                </a:solidFill>
                <a:latin typeface="Comic Sans MS"/>
              </a:rPr>
              <a:t>Σας ευχαριστούμε για την προσοχή σας!!!</a:t>
            </a:r>
          </a:p>
        </p:txBody>
      </p:sp>
    </p:spTree>
    <p:extLst>
      <p:ext uri="{BB962C8B-B14F-4D97-AF65-F5344CB8AC3E}">
        <p14:creationId xmlns:p14="http://schemas.microsoft.com/office/powerpoint/2010/main" val="243824977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TotalTime>
  <Words>532</Words>
  <Application>Microsoft Office PowerPoint</Application>
  <PresentationFormat>Ευρεία οθόνη</PresentationFormat>
  <Paragraphs>52</Paragraphs>
  <Slides>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vt:i4>
      </vt:variant>
    </vt:vector>
  </HeadingPairs>
  <TitlesOfParts>
    <vt:vector size="13" baseType="lpstr">
      <vt:lpstr>Aptos</vt:lpstr>
      <vt:lpstr>Aptos Display</vt:lpstr>
      <vt:lpstr>Arial</vt:lpstr>
      <vt:lpstr>Calibri</vt:lpstr>
      <vt:lpstr>Comic Sans MS</vt:lpstr>
      <vt:lpstr>Θέμα του Office</vt:lpstr>
      <vt:lpstr> Εθνικό και Καποδιστριακό Πανεπιστήμιο Αθηνών Τμήμα Βιολογίας Δ.Π.Μ.Σ. Διδακτική της Βιολογίας Ψηφιακός Μετασχηματισμός - Νέες Τεχνολογίες στη Διδακτική των Βιολογικών Επιστημών   Μοντέλο 5Ε:  Τρόπος ζωής και ασθένειες </vt:lpstr>
      <vt:lpstr>1. Ενεργοποίηση</vt:lpstr>
      <vt:lpstr> 2. Εξερεύνηση</vt:lpstr>
      <vt:lpstr>3. Εξήγηση </vt:lpstr>
      <vt:lpstr>4. Επεξεργασία</vt:lpstr>
      <vt:lpstr>5. Εξέταση</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Angie Ts</cp:lastModifiedBy>
  <cp:revision>752</cp:revision>
  <dcterms:created xsi:type="dcterms:W3CDTF">2025-10-13T17:09:41Z</dcterms:created>
  <dcterms:modified xsi:type="dcterms:W3CDTF">2025-10-16T16:02:05Z</dcterms:modified>
</cp:coreProperties>
</file>