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sldIdLst>
    <p:sldId id="256" r:id="rId2"/>
    <p:sldId id="257" r:id="rId3"/>
    <p:sldId id="258" r:id="rId4"/>
    <p:sldId id="261" r:id="rId5"/>
    <p:sldId id="262" r:id="rId6"/>
    <p:sldId id="265" r:id="rId7"/>
    <p:sldId id="259" r:id="rId8"/>
    <p:sldId id="266" r:id="rId9"/>
    <p:sldId id="267" r:id="rId10"/>
    <p:sldId id="260" r:id="rId11"/>
    <p:sldId id="268" r:id="rId12"/>
    <p:sldId id="264"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26" autoAdjust="0"/>
    <p:restoredTop sz="94660"/>
  </p:normalViewPr>
  <p:slideViewPr>
    <p:cSldViewPr snapToGrid="0">
      <p:cViewPr varScale="1">
        <p:scale>
          <a:sx n="90" d="100"/>
          <a:sy n="90" d="100"/>
        </p:scale>
        <p:origin x="33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E72FE381-0B90-4619-AAD6-438AC6DCEDEB}" type="datetimeFigureOut">
              <a:rPr lang="es-AR" smtClean="0"/>
              <a:t>12/1/2021</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26B5D417-6080-468D-9797-F2487C3C1840}" type="slidenum">
              <a:rPr lang="es-AR" smtClean="0"/>
              <a:t>‹#›</a:t>
            </a:fld>
            <a:endParaRPr lang="es-AR"/>
          </a:p>
        </p:txBody>
      </p:sp>
    </p:spTree>
    <p:extLst>
      <p:ext uri="{BB962C8B-B14F-4D97-AF65-F5344CB8AC3E}">
        <p14:creationId xmlns:p14="http://schemas.microsoft.com/office/powerpoint/2010/main" val="2540333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E72FE381-0B90-4619-AAD6-438AC6DCEDEB}" type="datetimeFigureOut">
              <a:rPr lang="es-AR" smtClean="0"/>
              <a:t>12/1/2021</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26B5D417-6080-468D-9797-F2487C3C1840}" type="slidenum">
              <a:rPr lang="es-AR" smtClean="0"/>
              <a:t>‹#›</a:t>
            </a:fld>
            <a:endParaRPr lang="es-AR"/>
          </a:p>
        </p:txBody>
      </p:sp>
    </p:spTree>
    <p:extLst>
      <p:ext uri="{BB962C8B-B14F-4D97-AF65-F5344CB8AC3E}">
        <p14:creationId xmlns:p14="http://schemas.microsoft.com/office/powerpoint/2010/main" val="34741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l-GR"/>
              <a:t>Κάντε κλικ για να επεξεργαστείτε τον τίτλο υποδείγματος</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E72FE381-0B90-4619-AAD6-438AC6DCEDEB}" type="datetimeFigureOut">
              <a:rPr lang="es-AR" smtClean="0"/>
              <a:t>12/1/2021</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26B5D417-6080-468D-9797-F2487C3C1840}" type="slidenum">
              <a:rPr lang="es-AR" smtClean="0"/>
              <a:t>‹#›</a:t>
            </a:fld>
            <a:endParaRPr lang="es-AR"/>
          </a:p>
        </p:txBody>
      </p:sp>
    </p:spTree>
    <p:extLst>
      <p:ext uri="{BB962C8B-B14F-4D97-AF65-F5344CB8AC3E}">
        <p14:creationId xmlns:p14="http://schemas.microsoft.com/office/powerpoint/2010/main" val="2803341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l-GR"/>
              <a:t>Κάντε κλικ για να επεξεργαστείτε τον τίτλο υποδείγματος</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l-GR"/>
              <a:t>Στυλ κειμένου υποδείγματος</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E72FE381-0B90-4619-AAD6-438AC6DCEDEB}" type="datetimeFigureOut">
              <a:rPr lang="es-AR" smtClean="0"/>
              <a:t>12/1/2021</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26B5D417-6080-468D-9797-F2487C3C1840}" type="slidenum">
              <a:rPr lang="es-AR" smtClean="0"/>
              <a:t>‹#›</a:t>
            </a:fld>
            <a:endParaRPr lang="es-A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592446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E72FE381-0B90-4619-AAD6-438AC6DCEDEB}" type="datetimeFigureOut">
              <a:rPr lang="es-AR" smtClean="0"/>
              <a:t>12/1/2021</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26B5D417-6080-468D-9797-F2487C3C1840}" type="slidenum">
              <a:rPr lang="es-AR" smtClean="0"/>
              <a:t>‹#›</a:t>
            </a:fld>
            <a:endParaRPr lang="es-AR"/>
          </a:p>
        </p:txBody>
      </p:sp>
    </p:spTree>
    <p:extLst>
      <p:ext uri="{BB962C8B-B14F-4D97-AF65-F5344CB8AC3E}">
        <p14:creationId xmlns:p14="http://schemas.microsoft.com/office/powerpoint/2010/main" val="1018117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72FE381-0B90-4619-AAD6-438AC6DCEDEB}" type="datetimeFigureOut">
              <a:rPr lang="es-AR" smtClean="0"/>
              <a:t>12/1/2021</a:t>
            </a:fld>
            <a:endParaRPr lang="es-AR"/>
          </a:p>
        </p:txBody>
      </p:sp>
      <p:sp>
        <p:nvSpPr>
          <p:cNvPr id="4"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26B5D417-6080-468D-9797-F2487C3C1840}" type="slidenum">
              <a:rPr lang="es-AR" smtClean="0"/>
              <a:t>‹#›</a:t>
            </a:fld>
            <a:endParaRPr lang="es-AR"/>
          </a:p>
        </p:txBody>
      </p:sp>
    </p:spTree>
    <p:extLst>
      <p:ext uri="{BB962C8B-B14F-4D97-AF65-F5344CB8AC3E}">
        <p14:creationId xmlns:p14="http://schemas.microsoft.com/office/powerpoint/2010/main" val="40781064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72FE381-0B90-4619-AAD6-438AC6DCEDEB}" type="datetimeFigureOut">
              <a:rPr lang="es-AR" smtClean="0"/>
              <a:t>12/1/2021</a:t>
            </a:fld>
            <a:endParaRPr lang="es-AR"/>
          </a:p>
        </p:txBody>
      </p:sp>
      <p:sp>
        <p:nvSpPr>
          <p:cNvPr id="4"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26B5D417-6080-468D-9797-F2487C3C1840}" type="slidenum">
              <a:rPr lang="es-AR" smtClean="0"/>
              <a:t>‹#›</a:t>
            </a:fld>
            <a:endParaRPr lang="es-AR"/>
          </a:p>
        </p:txBody>
      </p:sp>
    </p:spTree>
    <p:extLst>
      <p:ext uri="{BB962C8B-B14F-4D97-AF65-F5344CB8AC3E}">
        <p14:creationId xmlns:p14="http://schemas.microsoft.com/office/powerpoint/2010/main" val="19271641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nchorCtr="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E72FE381-0B90-4619-AAD6-438AC6DCEDEB}" type="datetimeFigureOut">
              <a:rPr lang="es-AR" smtClean="0"/>
              <a:t>12/1/2021</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26B5D417-6080-468D-9797-F2487C3C1840}" type="slidenum">
              <a:rPr lang="es-AR" smtClean="0"/>
              <a:t>‹#›</a:t>
            </a:fld>
            <a:endParaRPr lang="es-AR"/>
          </a:p>
        </p:txBody>
      </p:sp>
    </p:spTree>
    <p:extLst>
      <p:ext uri="{BB962C8B-B14F-4D97-AF65-F5344CB8AC3E}">
        <p14:creationId xmlns:p14="http://schemas.microsoft.com/office/powerpoint/2010/main" val="22060121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E72FE381-0B90-4619-AAD6-438AC6DCEDEB}" type="datetimeFigureOut">
              <a:rPr lang="es-AR" smtClean="0"/>
              <a:t>12/1/2021</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26B5D417-6080-468D-9797-F2487C3C1840}" type="slidenum">
              <a:rPr lang="es-AR" smtClean="0"/>
              <a:t>‹#›</a:t>
            </a:fld>
            <a:endParaRPr lang="es-AR"/>
          </a:p>
        </p:txBody>
      </p:sp>
    </p:spTree>
    <p:extLst>
      <p:ext uri="{BB962C8B-B14F-4D97-AF65-F5344CB8AC3E}">
        <p14:creationId xmlns:p14="http://schemas.microsoft.com/office/powerpoint/2010/main" val="1321818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3"/>
          <p:cNvSpPr>
            <a:spLocks noGrp="1"/>
          </p:cNvSpPr>
          <p:nvPr>
            <p:ph type="dt" sz="half" idx="10"/>
          </p:nvPr>
        </p:nvSpPr>
        <p:spPr/>
        <p:txBody>
          <a:bodyPr/>
          <a:lstStyle/>
          <a:p>
            <a:fld id="{E72FE381-0B90-4619-AAD6-438AC6DCEDEB}" type="datetimeFigureOut">
              <a:rPr lang="es-AR" smtClean="0"/>
              <a:t>12/1/2021</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26B5D417-6080-468D-9797-F2487C3C1840}" type="slidenum">
              <a:rPr lang="es-AR" smtClean="0"/>
              <a:t>‹#›</a:t>
            </a:fld>
            <a:endParaRPr lang="es-AR"/>
          </a:p>
        </p:txBody>
      </p:sp>
    </p:spTree>
    <p:extLst>
      <p:ext uri="{BB962C8B-B14F-4D97-AF65-F5344CB8AC3E}">
        <p14:creationId xmlns:p14="http://schemas.microsoft.com/office/powerpoint/2010/main" val="966898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E72FE381-0B90-4619-AAD6-438AC6DCEDEB}" type="datetimeFigureOut">
              <a:rPr lang="es-AR" smtClean="0"/>
              <a:t>12/1/2021</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26B5D417-6080-468D-9797-F2487C3C1840}" type="slidenum">
              <a:rPr lang="es-AR" smtClean="0"/>
              <a:t>‹#›</a:t>
            </a:fld>
            <a:endParaRPr lang="es-AR"/>
          </a:p>
        </p:txBody>
      </p:sp>
    </p:spTree>
    <p:extLst>
      <p:ext uri="{BB962C8B-B14F-4D97-AF65-F5344CB8AC3E}">
        <p14:creationId xmlns:p14="http://schemas.microsoft.com/office/powerpoint/2010/main" val="1041242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E72FE381-0B90-4619-AAD6-438AC6DCEDEB}" type="datetimeFigureOut">
              <a:rPr lang="es-AR" smtClean="0"/>
              <a:t>12/1/2021</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26B5D417-6080-468D-9797-F2487C3C1840}" type="slidenum">
              <a:rPr lang="es-AR" smtClean="0"/>
              <a:t>‹#›</a:t>
            </a:fld>
            <a:endParaRPr lang="es-AR"/>
          </a:p>
        </p:txBody>
      </p:sp>
    </p:spTree>
    <p:extLst>
      <p:ext uri="{BB962C8B-B14F-4D97-AF65-F5344CB8AC3E}">
        <p14:creationId xmlns:p14="http://schemas.microsoft.com/office/powerpoint/2010/main" val="1830964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E72FE381-0B90-4619-AAD6-438AC6DCEDEB}" type="datetimeFigureOut">
              <a:rPr lang="es-AR" smtClean="0"/>
              <a:t>12/1/2021</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26B5D417-6080-468D-9797-F2487C3C1840}" type="slidenum">
              <a:rPr lang="es-AR" smtClean="0"/>
              <a:t>‹#›</a:t>
            </a:fld>
            <a:endParaRPr lang="es-AR"/>
          </a:p>
        </p:txBody>
      </p:sp>
    </p:spTree>
    <p:extLst>
      <p:ext uri="{BB962C8B-B14F-4D97-AF65-F5344CB8AC3E}">
        <p14:creationId xmlns:p14="http://schemas.microsoft.com/office/powerpoint/2010/main" val="2965755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7" name="Date Placeholder 2"/>
          <p:cNvSpPr>
            <a:spLocks noGrp="1"/>
          </p:cNvSpPr>
          <p:nvPr>
            <p:ph type="dt" sz="half" idx="10"/>
          </p:nvPr>
        </p:nvSpPr>
        <p:spPr/>
        <p:txBody>
          <a:bodyPr/>
          <a:lstStyle/>
          <a:p>
            <a:fld id="{E72FE381-0B90-4619-AAD6-438AC6DCEDEB}" type="datetimeFigureOut">
              <a:rPr lang="es-AR" smtClean="0"/>
              <a:t>12/1/2021</a:t>
            </a:fld>
            <a:endParaRPr lang="es-AR"/>
          </a:p>
        </p:txBody>
      </p:sp>
      <p:sp>
        <p:nvSpPr>
          <p:cNvPr id="5" name="Footer Placeholder 3"/>
          <p:cNvSpPr>
            <a:spLocks noGrp="1"/>
          </p:cNvSpPr>
          <p:nvPr>
            <p:ph type="ftr" sz="quarter" idx="11"/>
          </p:nvPr>
        </p:nvSpPr>
        <p:spPr/>
        <p:txBody>
          <a:bodyPr/>
          <a:lstStyle/>
          <a:p>
            <a:endParaRPr lang="es-AR"/>
          </a:p>
        </p:txBody>
      </p:sp>
      <p:sp>
        <p:nvSpPr>
          <p:cNvPr id="6" name="Slide Number Placeholder 4"/>
          <p:cNvSpPr>
            <a:spLocks noGrp="1"/>
          </p:cNvSpPr>
          <p:nvPr>
            <p:ph type="sldNum" sz="quarter" idx="12"/>
          </p:nvPr>
        </p:nvSpPr>
        <p:spPr/>
        <p:txBody>
          <a:bodyPr/>
          <a:lstStyle/>
          <a:p>
            <a:fld id="{26B5D417-6080-468D-9797-F2487C3C1840}" type="slidenum">
              <a:rPr lang="es-AR" smtClean="0"/>
              <a:t>‹#›</a:t>
            </a:fld>
            <a:endParaRPr lang="es-AR"/>
          </a:p>
        </p:txBody>
      </p:sp>
    </p:spTree>
    <p:extLst>
      <p:ext uri="{BB962C8B-B14F-4D97-AF65-F5344CB8AC3E}">
        <p14:creationId xmlns:p14="http://schemas.microsoft.com/office/powerpoint/2010/main" val="2869803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72FE381-0B90-4619-AAD6-438AC6DCEDEB}" type="datetimeFigureOut">
              <a:rPr lang="es-AR" smtClean="0"/>
              <a:t>12/1/2021</a:t>
            </a:fld>
            <a:endParaRPr lang="es-AR"/>
          </a:p>
        </p:txBody>
      </p:sp>
      <p:sp>
        <p:nvSpPr>
          <p:cNvPr id="5" name="Footer Placeholder 2"/>
          <p:cNvSpPr>
            <a:spLocks noGrp="1"/>
          </p:cNvSpPr>
          <p:nvPr>
            <p:ph type="ftr" sz="quarter" idx="11"/>
          </p:nvPr>
        </p:nvSpPr>
        <p:spPr/>
        <p:txBody>
          <a:bodyPr/>
          <a:lstStyle/>
          <a:p>
            <a:endParaRPr lang="es-AR"/>
          </a:p>
        </p:txBody>
      </p:sp>
      <p:sp>
        <p:nvSpPr>
          <p:cNvPr id="6" name="Slide Number Placeholder 3"/>
          <p:cNvSpPr>
            <a:spLocks noGrp="1"/>
          </p:cNvSpPr>
          <p:nvPr>
            <p:ph type="sldNum" sz="quarter" idx="12"/>
          </p:nvPr>
        </p:nvSpPr>
        <p:spPr/>
        <p:txBody>
          <a:bodyPr/>
          <a:lstStyle/>
          <a:p>
            <a:fld id="{26B5D417-6080-468D-9797-F2487C3C1840}" type="slidenum">
              <a:rPr lang="es-AR" smtClean="0"/>
              <a:t>‹#›</a:t>
            </a:fld>
            <a:endParaRPr lang="es-AR"/>
          </a:p>
        </p:txBody>
      </p:sp>
    </p:spTree>
    <p:extLst>
      <p:ext uri="{BB962C8B-B14F-4D97-AF65-F5344CB8AC3E}">
        <p14:creationId xmlns:p14="http://schemas.microsoft.com/office/powerpoint/2010/main" val="3409226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7" name="Date Placeholder 4"/>
          <p:cNvSpPr>
            <a:spLocks noGrp="1"/>
          </p:cNvSpPr>
          <p:nvPr>
            <p:ph type="dt" sz="half" idx="10"/>
          </p:nvPr>
        </p:nvSpPr>
        <p:spPr/>
        <p:txBody>
          <a:bodyPr/>
          <a:lstStyle/>
          <a:p>
            <a:fld id="{E72FE381-0B90-4619-AAD6-438AC6DCEDEB}" type="datetimeFigureOut">
              <a:rPr lang="es-AR" smtClean="0"/>
              <a:t>12/1/2021</a:t>
            </a:fld>
            <a:endParaRPr lang="es-AR"/>
          </a:p>
        </p:txBody>
      </p:sp>
      <p:sp>
        <p:nvSpPr>
          <p:cNvPr id="5" name="Footer Placeholder 5"/>
          <p:cNvSpPr>
            <a:spLocks noGrp="1"/>
          </p:cNvSpPr>
          <p:nvPr>
            <p:ph type="ftr" sz="quarter" idx="11"/>
          </p:nvPr>
        </p:nvSpPr>
        <p:spPr/>
        <p:txBody>
          <a:bodyPr/>
          <a:lstStyle/>
          <a:p>
            <a:endParaRPr lang="es-AR"/>
          </a:p>
        </p:txBody>
      </p:sp>
      <p:sp>
        <p:nvSpPr>
          <p:cNvPr id="6" name="Slide Number Placeholder 6"/>
          <p:cNvSpPr>
            <a:spLocks noGrp="1"/>
          </p:cNvSpPr>
          <p:nvPr>
            <p:ph type="sldNum" sz="quarter" idx="12"/>
          </p:nvPr>
        </p:nvSpPr>
        <p:spPr/>
        <p:txBody>
          <a:bodyPr/>
          <a:lstStyle/>
          <a:p>
            <a:fld id="{26B5D417-6080-468D-9797-F2487C3C1840}" type="slidenum">
              <a:rPr lang="es-AR" smtClean="0"/>
              <a:t>‹#›</a:t>
            </a:fld>
            <a:endParaRPr lang="es-AR"/>
          </a:p>
        </p:txBody>
      </p:sp>
    </p:spTree>
    <p:extLst>
      <p:ext uri="{BB962C8B-B14F-4D97-AF65-F5344CB8AC3E}">
        <p14:creationId xmlns:p14="http://schemas.microsoft.com/office/powerpoint/2010/main" val="3142658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E72FE381-0B90-4619-AAD6-438AC6DCEDEB}" type="datetimeFigureOut">
              <a:rPr lang="es-AR" smtClean="0"/>
              <a:t>12/1/2021</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26B5D417-6080-468D-9797-F2487C3C1840}" type="slidenum">
              <a:rPr lang="es-AR" smtClean="0"/>
              <a:t>‹#›</a:t>
            </a:fld>
            <a:endParaRPr lang="es-AR"/>
          </a:p>
        </p:txBody>
      </p:sp>
    </p:spTree>
    <p:extLst>
      <p:ext uri="{BB962C8B-B14F-4D97-AF65-F5344CB8AC3E}">
        <p14:creationId xmlns:p14="http://schemas.microsoft.com/office/powerpoint/2010/main" val="1630016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72FE381-0B90-4619-AAD6-438AC6DCEDEB}" type="datetimeFigureOut">
              <a:rPr lang="es-AR" smtClean="0"/>
              <a:t>12/1/2021</a:t>
            </a:fld>
            <a:endParaRPr lang="es-A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A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6B5D417-6080-468D-9797-F2487C3C1840}" type="slidenum">
              <a:rPr lang="es-AR" smtClean="0"/>
              <a:t>‹#›</a:t>
            </a:fld>
            <a:endParaRPr lang="es-AR"/>
          </a:p>
        </p:txBody>
      </p:sp>
    </p:spTree>
    <p:extLst>
      <p:ext uri="{BB962C8B-B14F-4D97-AF65-F5344CB8AC3E}">
        <p14:creationId xmlns:p14="http://schemas.microsoft.com/office/powerpoint/2010/main" val="2503720831"/>
      </p:ext>
    </p:extLst>
  </p:cSld>
  <p:clrMap bg1="dk1" tx1="lt1" bg2="dk2" tx2="lt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2"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54BBCE-552C-4772-9DE0-9E97298D0D7D}"/>
              </a:ext>
            </a:extLst>
          </p:cNvPr>
          <p:cNvSpPr>
            <a:spLocks noGrp="1"/>
          </p:cNvSpPr>
          <p:nvPr>
            <p:ph type="ctrTitle"/>
          </p:nvPr>
        </p:nvSpPr>
        <p:spPr/>
        <p:txBody>
          <a:bodyPr>
            <a:normAutofit fontScale="90000"/>
          </a:bodyPr>
          <a:lstStyle/>
          <a:p>
            <a:r>
              <a:rPr lang="el-GR" dirty="0"/>
              <a:t>Η χρησιμότητα της “επιβράδυνσης” στη διδασκαλία της Βιολογίας</a:t>
            </a:r>
            <a:endParaRPr lang="es-AR" dirty="0"/>
          </a:p>
        </p:txBody>
      </p:sp>
      <p:sp>
        <p:nvSpPr>
          <p:cNvPr id="3" name="Υπότιτλος 2">
            <a:extLst>
              <a:ext uri="{FF2B5EF4-FFF2-40B4-BE49-F238E27FC236}">
                <a16:creationId xmlns:a16="http://schemas.microsoft.com/office/drawing/2014/main" id="{9F084D17-D1B6-434E-BF7F-3D167C583C5E}"/>
              </a:ext>
            </a:extLst>
          </p:cNvPr>
          <p:cNvSpPr>
            <a:spLocks noGrp="1"/>
          </p:cNvSpPr>
          <p:nvPr>
            <p:ph type="subTitle" idx="1"/>
          </p:nvPr>
        </p:nvSpPr>
        <p:spPr/>
        <p:txBody>
          <a:bodyPr/>
          <a:lstStyle/>
          <a:p>
            <a:r>
              <a:rPr lang="el-GR" dirty="0"/>
              <a:t>Καθηγητής </a:t>
            </a:r>
            <a:r>
              <a:rPr lang="el-GR" dirty="0" err="1"/>
              <a:t>Στασινακης</a:t>
            </a:r>
            <a:r>
              <a:rPr lang="el-GR" dirty="0"/>
              <a:t> Παναγιώτης</a:t>
            </a:r>
          </a:p>
          <a:p>
            <a:r>
              <a:rPr lang="el-GR" dirty="0"/>
              <a:t>Φοιτήτρια </a:t>
            </a:r>
            <a:r>
              <a:rPr lang="el-GR" dirty="0" err="1"/>
              <a:t>Πιτσιτακη</a:t>
            </a:r>
            <a:r>
              <a:rPr lang="el-GR" dirty="0"/>
              <a:t> </a:t>
            </a:r>
            <a:r>
              <a:rPr lang="el-GR" dirty="0" err="1"/>
              <a:t>Λυδια</a:t>
            </a:r>
            <a:endParaRPr lang="el-GR" dirty="0"/>
          </a:p>
          <a:p>
            <a:endParaRPr lang="es-AR" dirty="0"/>
          </a:p>
        </p:txBody>
      </p:sp>
    </p:spTree>
    <p:extLst>
      <p:ext uri="{BB962C8B-B14F-4D97-AF65-F5344CB8AC3E}">
        <p14:creationId xmlns:p14="http://schemas.microsoft.com/office/powerpoint/2010/main" val="1559279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0622DF4-C191-448A-A2CB-EC12DF670B1E}"/>
              </a:ext>
            </a:extLst>
          </p:cNvPr>
          <p:cNvSpPr>
            <a:spLocks noGrp="1"/>
          </p:cNvSpPr>
          <p:nvPr>
            <p:ph type="title"/>
          </p:nvPr>
        </p:nvSpPr>
        <p:spPr/>
        <p:txBody>
          <a:bodyPr/>
          <a:lstStyle/>
          <a:p>
            <a:r>
              <a:rPr lang="el-CY" dirty="0"/>
              <a:t>Η γνώμη των </a:t>
            </a:r>
            <a:r>
              <a:rPr lang="el-GR" dirty="0" err="1"/>
              <a:t>φοιτη</a:t>
            </a:r>
            <a:r>
              <a:rPr lang="el-CY" dirty="0" err="1"/>
              <a:t>τών</a:t>
            </a:r>
            <a:endParaRPr lang="es-AR" dirty="0"/>
          </a:p>
        </p:txBody>
      </p:sp>
      <p:sp>
        <p:nvSpPr>
          <p:cNvPr id="3" name="Θέση περιεχομένου 2">
            <a:extLst>
              <a:ext uri="{FF2B5EF4-FFF2-40B4-BE49-F238E27FC236}">
                <a16:creationId xmlns:a16="http://schemas.microsoft.com/office/drawing/2014/main" id="{21704805-07CC-4A52-BB4A-8DC9BE73BE02}"/>
              </a:ext>
            </a:extLst>
          </p:cNvPr>
          <p:cNvSpPr>
            <a:spLocks noGrp="1"/>
          </p:cNvSpPr>
          <p:nvPr>
            <p:ph idx="1"/>
          </p:nvPr>
        </p:nvSpPr>
        <p:spPr/>
        <p:txBody>
          <a:bodyPr/>
          <a:lstStyle/>
          <a:p>
            <a:pPr algn="just"/>
            <a:r>
              <a:rPr lang="el-CY" dirty="0"/>
              <a:t>Ο</a:t>
            </a:r>
            <a:r>
              <a:rPr lang="el-GR" dirty="0"/>
              <a:t>ι δραστηριότητες επιβράδυνσης συνέβαλαν στην ανάπτυξη δεξιοτήτων του 21ου αιώνα</a:t>
            </a:r>
            <a:r>
              <a:rPr lang="el-CY" dirty="0"/>
              <a:t>,</a:t>
            </a:r>
            <a:r>
              <a:rPr lang="el-GR" dirty="0"/>
              <a:t> όπως η δημιουργικότητα, οι δεξιότητες επικοινωνίας και συνεργασίας, γνώσεις πληροφορικής, ερευνητικές δεξιότητες, δεξιότητες τεχνολογίας και γνώσης μέσων. </a:t>
            </a:r>
            <a:endParaRPr lang="el-CY" dirty="0"/>
          </a:p>
          <a:p>
            <a:pPr algn="just"/>
            <a:r>
              <a:rPr lang="el-GR" dirty="0"/>
              <a:t>Ήταν δύσκολο να δημιουργήσουν σενάρια και  αντιμετώπισαν προβλήματα με τα υλικά που χρησιμοποιήθηκαν. </a:t>
            </a:r>
            <a:endParaRPr lang="el-CY" dirty="0"/>
          </a:p>
          <a:p>
            <a:pPr algn="just"/>
            <a:r>
              <a:rPr lang="el-GR" dirty="0"/>
              <a:t>Αντιμετώπισαν προβλήματα με το λογισμικό επεξεργασίας βίντεο  </a:t>
            </a:r>
            <a:endParaRPr lang="el-CY" dirty="0"/>
          </a:p>
          <a:p>
            <a:pPr algn="just"/>
            <a:r>
              <a:rPr lang="el-GR" dirty="0"/>
              <a:t>Αντιμετώπισαν διαφορές σχετικά με την κατανομή καθηκόντων κατά τη διάρκεια ομαδικών εργασιών.</a:t>
            </a:r>
            <a:endParaRPr lang="es-AR" dirty="0"/>
          </a:p>
        </p:txBody>
      </p:sp>
    </p:spTree>
    <p:extLst>
      <p:ext uri="{BB962C8B-B14F-4D97-AF65-F5344CB8AC3E}">
        <p14:creationId xmlns:p14="http://schemas.microsoft.com/office/powerpoint/2010/main" val="4050686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80ECCA-45E5-4B63-A250-C9BA1C8E5FA8}"/>
              </a:ext>
            </a:extLst>
          </p:cNvPr>
          <p:cNvSpPr>
            <a:spLocks noGrp="1"/>
          </p:cNvSpPr>
          <p:nvPr>
            <p:ph type="title"/>
          </p:nvPr>
        </p:nvSpPr>
        <p:spPr/>
        <p:txBody>
          <a:bodyPr/>
          <a:lstStyle/>
          <a:p>
            <a:r>
              <a:rPr lang="el-GR" dirty="0"/>
              <a:t>Σας ευχαριστώ </a:t>
            </a:r>
            <a:r>
              <a:rPr lang="el-GR" dirty="0" err="1"/>
              <a:t>πολύυυ</a:t>
            </a:r>
            <a:endParaRPr lang="es-AR" dirty="0"/>
          </a:p>
        </p:txBody>
      </p:sp>
      <p:pic>
        <p:nvPicPr>
          <p:cNvPr id="4" name="Θέση περιεχομένου 3">
            <a:extLst>
              <a:ext uri="{FF2B5EF4-FFF2-40B4-BE49-F238E27FC236}">
                <a16:creationId xmlns:a16="http://schemas.microsoft.com/office/drawing/2014/main" id="{D55CED02-836A-4834-B1C0-F097E34A8737}"/>
              </a:ext>
            </a:extLst>
          </p:cNvPr>
          <p:cNvPicPr>
            <a:picLocks noGrp="1" noChangeAspect="1"/>
          </p:cNvPicPr>
          <p:nvPr>
            <p:ph idx="1"/>
          </p:nvPr>
        </p:nvPicPr>
        <p:blipFill>
          <a:blip r:embed="rId2"/>
          <a:stretch>
            <a:fillRect/>
          </a:stretch>
        </p:blipFill>
        <p:spPr>
          <a:xfrm>
            <a:off x="1318437" y="3530704"/>
            <a:ext cx="3274828" cy="2917074"/>
          </a:xfrm>
          <a:prstGeom prst="rect">
            <a:avLst/>
          </a:prstGeom>
        </p:spPr>
      </p:pic>
      <p:pic>
        <p:nvPicPr>
          <p:cNvPr id="5" name="Εικόνα 4">
            <a:extLst>
              <a:ext uri="{FF2B5EF4-FFF2-40B4-BE49-F238E27FC236}">
                <a16:creationId xmlns:a16="http://schemas.microsoft.com/office/drawing/2014/main" id="{72318F85-935E-4622-B366-160DD5090CB2}"/>
              </a:ext>
            </a:extLst>
          </p:cNvPr>
          <p:cNvPicPr>
            <a:picLocks noChangeAspect="1"/>
          </p:cNvPicPr>
          <p:nvPr/>
        </p:nvPicPr>
        <p:blipFill>
          <a:blip r:embed="rId3"/>
          <a:stretch>
            <a:fillRect/>
          </a:stretch>
        </p:blipFill>
        <p:spPr>
          <a:xfrm>
            <a:off x="7710502" y="3623618"/>
            <a:ext cx="3639627" cy="2731245"/>
          </a:xfrm>
          <a:prstGeom prst="rect">
            <a:avLst/>
          </a:prstGeom>
        </p:spPr>
      </p:pic>
    </p:spTree>
    <p:extLst>
      <p:ext uri="{BB962C8B-B14F-4D97-AF65-F5344CB8AC3E}">
        <p14:creationId xmlns:p14="http://schemas.microsoft.com/office/powerpoint/2010/main" val="1169052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447F924-C184-4DD8-8868-58C813671E5D}"/>
              </a:ext>
            </a:extLst>
          </p:cNvPr>
          <p:cNvSpPr>
            <a:spLocks noGrp="1"/>
          </p:cNvSpPr>
          <p:nvPr>
            <p:ph type="title"/>
          </p:nvPr>
        </p:nvSpPr>
        <p:spPr/>
        <p:txBody>
          <a:bodyPr/>
          <a:lstStyle/>
          <a:p>
            <a:r>
              <a:rPr lang="el-CY" dirty="0" err="1"/>
              <a:t>Βι</a:t>
            </a:r>
            <a:r>
              <a:rPr lang="el-CY" dirty="0"/>
              <a:t>βλιογραφία</a:t>
            </a:r>
            <a:endParaRPr lang="es-AR" dirty="0"/>
          </a:p>
        </p:txBody>
      </p:sp>
      <p:sp>
        <p:nvSpPr>
          <p:cNvPr id="3" name="Θέση περιεχομένου 2">
            <a:extLst>
              <a:ext uri="{FF2B5EF4-FFF2-40B4-BE49-F238E27FC236}">
                <a16:creationId xmlns:a16="http://schemas.microsoft.com/office/drawing/2014/main" id="{F5C1A754-31FE-4007-84B0-66E9E5DA95E6}"/>
              </a:ext>
            </a:extLst>
          </p:cNvPr>
          <p:cNvSpPr>
            <a:spLocks noGrp="1"/>
          </p:cNvSpPr>
          <p:nvPr>
            <p:ph idx="1"/>
          </p:nvPr>
        </p:nvSpPr>
        <p:spPr/>
        <p:txBody>
          <a:bodyPr/>
          <a:lstStyle/>
          <a:p>
            <a:r>
              <a:rPr lang="en-US" dirty="0"/>
              <a:t>Use of </a:t>
            </a:r>
            <a:r>
              <a:rPr lang="en-US" dirty="0" err="1"/>
              <a:t>Slowmation</a:t>
            </a:r>
            <a:r>
              <a:rPr lang="en-US" dirty="0"/>
              <a:t> in Biology Teaching</a:t>
            </a:r>
            <a:r>
              <a:rPr lang="el-CY" dirty="0"/>
              <a:t>, (2018) </a:t>
            </a:r>
            <a:r>
              <a:rPr lang="en-US" dirty="0" err="1"/>
              <a:t>Ferit</a:t>
            </a:r>
            <a:r>
              <a:rPr lang="en-US" dirty="0"/>
              <a:t> Karakoyun1 &amp; İ. </a:t>
            </a:r>
            <a:r>
              <a:rPr lang="en-US" dirty="0" err="1"/>
              <a:t>Ümit</a:t>
            </a:r>
            <a:r>
              <a:rPr lang="en-US" dirty="0"/>
              <a:t> Yapıcı2</a:t>
            </a:r>
            <a:r>
              <a:rPr lang="el-CY" dirty="0"/>
              <a:t>, </a:t>
            </a:r>
            <a:r>
              <a:rPr lang="en-US" dirty="0"/>
              <a:t> Canadian Center of Science and Education</a:t>
            </a:r>
            <a:endParaRPr lang="es-AR" dirty="0"/>
          </a:p>
        </p:txBody>
      </p:sp>
    </p:spTree>
    <p:extLst>
      <p:ext uri="{BB962C8B-B14F-4D97-AF65-F5344CB8AC3E}">
        <p14:creationId xmlns:p14="http://schemas.microsoft.com/office/powerpoint/2010/main" val="4207067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6212DF5-9261-428D-94C0-94BE658CEC27}"/>
              </a:ext>
            </a:extLst>
          </p:cNvPr>
          <p:cNvSpPr>
            <a:spLocks noGrp="1"/>
          </p:cNvSpPr>
          <p:nvPr>
            <p:ph idx="1"/>
          </p:nvPr>
        </p:nvSpPr>
        <p:spPr>
          <a:xfrm>
            <a:off x="850606" y="903767"/>
            <a:ext cx="9893596" cy="5405593"/>
          </a:xfrm>
        </p:spPr>
        <p:txBody>
          <a:bodyPr/>
          <a:lstStyle/>
          <a:p>
            <a:pPr marL="0" indent="0">
              <a:buNone/>
            </a:pPr>
            <a:r>
              <a:rPr lang="el-GR" dirty="0"/>
              <a:t>                                  </a:t>
            </a:r>
            <a:r>
              <a:rPr lang="el-GR" sz="4000" dirty="0"/>
              <a:t>Η εποχή της πληροφορίας</a:t>
            </a:r>
          </a:p>
          <a:p>
            <a:endParaRPr lang="el-GR" dirty="0"/>
          </a:p>
          <a:p>
            <a:endParaRPr lang="el-GR" dirty="0"/>
          </a:p>
          <a:p>
            <a:pPr algn="just"/>
            <a:r>
              <a:rPr lang="el-GR" dirty="0"/>
              <a:t>Με την ανάπτυξη της τεχνολογίας, οι πληροφορίες παράγονται και διαδίδονται γρήγορα και καθίστανται </a:t>
            </a:r>
            <a:r>
              <a:rPr lang="el-GR" dirty="0" err="1"/>
              <a:t>προσβάσιμες</a:t>
            </a:r>
            <a:r>
              <a:rPr lang="el-GR" dirty="0"/>
              <a:t> σε μεγάλους πληθυσμούς (</a:t>
            </a:r>
            <a:r>
              <a:rPr lang="el-GR" dirty="0" err="1"/>
              <a:t>Atalay</a:t>
            </a:r>
            <a:r>
              <a:rPr lang="el-GR" dirty="0"/>
              <a:t>, 2015). </a:t>
            </a:r>
            <a:endParaRPr lang="es-AR" dirty="0"/>
          </a:p>
        </p:txBody>
      </p:sp>
    </p:spTree>
    <p:extLst>
      <p:ext uri="{BB962C8B-B14F-4D97-AF65-F5344CB8AC3E}">
        <p14:creationId xmlns:p14="http://schemas.microsoft.com/office/powerpoint/2010/main" val="1020989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6884C6A-1CA4-4533-ABA1-2A93E1CC31F5}"/>
              </a:ext>
            </a:extLst>
          </p:cNvPr>
          <p:cNvSpPr>
            <a:spLocks noGrp="1"/>
          </p:cNvSpPr>
          <p:nvPr>
            <p:ph type="title"/>
          </p:nvPr>
        </p:nvSpPr>
        <p:spPr/>
        <p:txBody>
          <a:bodyPr/>
          <a:lstStyle/>
          <a:p>
            <a:r>
              <a:rPr lang="el-GR" dirty="0"/>
              <a:t>Ο σκοπός της έρευνας</a:t>
            </a:r>
            <a:endParaRPr lang="es-AR" dirty="0"/>
          </a:p>
        </p:txBody>
      </p:sp>
      <p:sp>
        <p:nvSpPr>
          <p:cNvPr id="3" name="Θέση περιεχομένου 2">
            <a:extLst>
              <a:ext uri="{FF2B5EF4-FFF2-40B4-BE49-F238E27FC236}">
                <a16:creationId xmlns:a16="http://schemas.microsoft.com/office/drawing/2014/main" id="{DD4DB038-4C7C-4446-99A6-E97C9BEF5CA6}"/>
              </a:ext>
            </a:extLst>
          </p:cNvPr>
          <p:cNvSpPr>
            <a:spLocks noGrp="1"/>
          </p:cNvSpPr>
          <p:nvPr>
            <p:ph idx="1"/>
          </p:nvPr>
        </p:nvSpPr>
        <p:spPr/>
        <p:txBody>
          <a:bodyPr/>
          <a:lstStyle/>
          <a:p>
            <a:pPr algn="just"/>
            <a:r>
              <a:rPr lang="el-GR" dirty="0"/>
              <a:t>Η διερεύνηση των απόψεων των τριτοετών φοιτητών της </a:t>
            </a:r>
            <a:r>
              <a:rPr lang="el-GR" dirty="0" err="1"/>
              <a:t>πρωτοτοβάθμιας</a:t>
            </a:r>
            <a:r>
              <a:rPr lang="el-GR" dirty="0"/>
              <a:t> εκπαίδευσης , σχετικά με τη χρήση της “επιβράδυνσης” στη διδασκαλία της βιολογίας.</a:t>
            </a:r>
          </a:p>
          <a:p>
            <a:pPr algn="just"/>
            <a:r>
              <a:rPr lang="el-GR" dirty="0"/>
              <a:t> Στη μελέτη χρησιμοποιήθηκε το περιγραφικό μοντέλο.</a:t>
            </a:r>
          </a:p>
          <a:p>
            <a:pPr algn="just"/>
            <a:r>
              <a:rPr lang="el-GR" dirty="0"/>
              <a:t> Οι συμμετέχοντες ήταν 12 φοιτητές πρωτοβάθμιας εκπαίδευσης που παρακολουθούσαν το μάθημα Τεχνολογίες και Σχεδιασμός Υλικών</a:t>
            </a:r>
            <a:r>
              <a:rPr lang="el-CY" dirty="0"/>
              <a:t>,</a:t>
            </a:r>
            <a:r>
              <a:rPr lang="el-GR" dirty="0"/>
              <a:t> από το Τμήμα Βιολογίας Εκπαίδευσης στο </a:t>
            </a:r>
            <a:r>
              <a:rPr lang="el-GR" dirty="0" err="1"/>
              <a:t>Ziya</a:t>
            </a:r>
            <a:r>
              <a:rPr lang="el-GR" dirty="0"/>
              <a:t> </a:t>
            </a:r>
            <a:r>
              <a:rPr lang="el-GR" dirty="0" err="1"/>
              <a:t>Gökalp</a:t>
            </a:r>
            <a:r>
              <a:rPr lang="el-GR" dirty="0"/>
              <a:t> Εκπαιδευτική Σχολή του Πανεπιστημίου </a:t>
            </a:r>
            <a:r>
              <a:rPr lang="el-GR" dirty="0" err="1"/>
              <a:t>Dicle</a:t>
            </a:r>
            <a:r>
              <a:rPr lang="el-GR" dirty="0"/>
              <a:t>, την Άνοιξη το ακαδημαϊκό έτος 2016-2017 , με διάρκεια 4 ώρες τη βδομάδα σε σύνολο 3 εβδομάδων.</a:t>
            </a:r>
          </a:p>
          <a:p>
            <a:pPr algn="just"/>
            <a:r>
              <a:rPr lang="el-GR" dirty="0"/>
              <a:t> Τα ερευνητικά δεδομένα συλλέχθηκαν μέσω παρατηρήσεων και </a:t>
            </a:r>
            <a:r>
              <a:rPr lang="el-GR" dirty="0" err="1"/>
              <a:t>ημι</a:t>
            </a:r>
            <a:r>
              <a:rPr lang="el-CY" dirty="0"/>
              <a:t>-</a:t>
            </a:r>
            <a:r>
              <a:rPr lang="el-GR" dirty="0"/>
              <a:t>δομημένων συνεντεύξεων.</a:t>
            </a:r>
            <a:endParaRPr lang="es-AR" dirty="0"/>
          </a:p>
        </p:txBody>
      </p:sp>
    </p:spTree>
    <p:extLst>
      <p:ext uri="{BB962C8B-B14F-4D97-AF65-F5344CB8AC3E}">
        <p14:creationId xmlns:p14="http://schemas.microsoft.com/office/powerpoint/2010/main" val="231899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530FD97-59BF-47E3-9D79-C778A5C7DA2D}"/>
              </a:ext>
            </a:extLst>
          </p:cNvPr>
          <p:cNvSpPr>
            <a:spLocks noGrp="1"/>
          </p:cNvSpPr>
          <p:nvPr>
            <p:ph type="title"/>
          </p:nvPr>
        </p:nvSpPr>
        <p:spPr/>
        <p:txBody>
          <a:bodyPr>
            <a:normAutofit/>
          </a:bodyPr>
          <a:lstStyle/>
          <a:p>
            <a:r>
              <a:rPr lang="el-GR" sz="2000" dirty="0"/>
              <a:t>Το P</a:t>
            </a:r>
            <a:r>
              <a:rPr lang="en-US" sz="2000" dirty="0" err="1"/>
              <a:t>artnership</a:t>
            </a:r>
            <a:r>
              <a:rPr lang="en-US" sz="2000" dirty="0"/>
              <a:t> </a:t>
            </a:r>
            <a:r>
              <a:rPr lang="el-GR" sz="2000" dirty="0"/>
              <a:t>21 ταξινομεί τις δεξιότητες του 21ου αιώνα ως δεξιότητες μάθησης και καινοτομίας, δεξιότητες ζωής και καριέρας και δεξιότητες πληροφοριών, μέσων και τεχνολογίας</a:t>
            </a:r>
            <a:endParaRPr lang="es-AR" sz="2000" dirty="0"/>
          </a:p>
        </p:txBody>
      </p:sp>
      <p:sp>
        <p:nvSpPr>
          <p:cNvPr id="3" name="Θέση περιεχομένου 2">
            <a:extLst>
              <a:ext uri="{FF2B5EF4-FFF2-40B4-BE49-F238E27FC236}">
                <a16:creationId xmlns:a16="http://schemas.microsoft.com/office/drawing/2014/main" id="{53D5B68B-735E-4DAC-8AA6-DC1D85A1EF74}"/>
              </a:ext>
            </a:extLst>
          </p:cNvPr>
          <p:cNvSpPr>
            <a:spLocks noGrp="1"/>
          </p:cNvSpPr>
          <p:nvPr>
            <p:ph idx="1"/>
          </p:nvPr>
        </p:nvSpPr>
        <p:spPr/>
        <p:txBody>
          <a:bodyPr/>
          <a:lstStyle/>
          <a:p>
            <a:r>
              <a:rPr lang="el-CY" dirty="0"/>
              <a:t>Ο</a:t>
            </a:r>
            <a:r>
              <a:rPr lang="el-GR" dirty="0"/>
              <a:t>ι δεξιότητες που χρησιμοποιούν τα άτομα στη μαθησιακή διαδικασία αντιμετωπίζονται υπό τον τίτλο «Μάθηση και Καινοτομία Δεξιότητες”. </a:t>
            </a:r>
            <a:endParaRPr lang="el-CY" dirty="0"/>
          </a:p>
          <a:p>
            <a:r>
              <a:rPr lang="el-GR" dirty="0"/>
              <a:t>Τις δεξιότητες που χρησιμοποιούν και αναπτύσσουν στη ζωή υπό τον τίτλο «Δεξιότητες ζωής και σταδιοδρομίας» · </a:t>
            </a:r>
            <a:endParaRPr lang="el-CY" dirty="0"/>
          </a:p>
          <a:p>
            <a:r>
              <a:rPr lang="el-GR" dirty="0"/>
              <a:t>Τις δεξιότητες στις οποίες η εμπλοκή της τεχνολογίας αντιπροσωπεύει ο τίτλος «Δεξιότητες πληροφοριών, μέσων και τεχνολογίας» (</a:t>
            </a:r>
            <a:r>
              <a:rPr lang="el-GR" dirty="0" err="1"/>
              <a:t>Atalay</a:t>
            </a:r>
            <a:r>
              <a:rPr lang="el-GR" dirty="0"/>
              <a:t>, 2015).</a:t>
            </a:r>
            <a:endParaRPr lang="es-AR" dirty="0"/>
          </a:p>
        </p:txBody>
      </p:sp>
    </p:spTree>
    <p:extLst>
      <p:ext uri="{BB962C8B-B14F-4D97-AF65-F5344CB8AC3E}">
        <p14:creationId xmlns:p14="http://schemas.microsoft.com/office/powerpoint/2010/main" val="1695361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B53DEEE-4263-4912-B89C-EB6E4775FE18}"/>
              </a:ext>
            </a:extLst>
          </p:cNvPr>
          <p:cNvSpPr>
            <a:spLocks noGrp="1"/>
          </p:cNvSpPr>
          <p:nvPr>
            <p:ph type="title"/>
          </p:nvPr>
        </p:nvSpPr>
        <p:spPr/>
        <p:txBody>
          <a:bodyPr/>
          <a:lstStyle/>
          <a:p>
            <a:r>
              <a:rPr lang="el-GR" dirty="0"/>
              <a:t>Δεξιότητες του 21ου αιώνα</a:t>
            </a:r>
            <a:endParaRPr lang="es-AR" dirty="0"/>
          </a:p>
        </p:txBody>
      </p:sp>
      <p:sp>
        <p:nvSpPr>
          <p:cNvPr id="3" name="Θέση περιεχομένου 2">
            <a:extLst>
              <a:ext uri="{FF2B5EF4-FFF2-40B4-BE49-F238E27FC236}">
                <a16:creationId xmlns:a16="http://schemas.microsoft.com/office/drawing/2014/main" id="{390C0EF7-D15D-46B0-8CD9-ED5B22C2F077}"/>
              </a:ext>
            </a:extLst>
          </p:cNvPr>
          <p:cNvSpPr>
            <a:spLocks noGrp="1"/>
          </p:cNvSpPr>
          <p:nvPr>
            <p:ph idx="1"/>
          </p:nvPr>
        </p:nvSpPr>
        <p:spPr/>
        <p:txBody>
          <a:bodyPr/>
          <a:lstStyle/>
          <a:p>
            <a:pPr algn="just"/>
            <a:r>
              <a:rPr lang="el-GR" dirty="0"/>
              <a:t> Η έμφαση δίνεται στη δημιουργικότητα, στην κριτική σκέψη, την επικοινωνία , την ερευνητικότητα, την  χρήση της τεχνολογίας ,τη συνεργασία και επίλυση προβλημάτων. </a:t>
            </a:r>
            <a:endParaRPr lang="el-CY" dirty="0"/>
          </a:p>
          <a:p>
            <a:pPr algn="just"/>
            <a:r>
              <a:rPr lang="el-GR" dirty="0"/>
              <a:t>Για την αγορά εργασίας, το να είναι κάποιος  ενεργός πολίτης είναι πιο σημαντικός από το να είναι κάποιος καλός πολίτης. Άτομα με αυτές τις δεξιότητες συνεχίζουν τη ζωή τους σε περισσότερο παραγωγικό και εξειδικευμένο τρόπο (</a:t>
            </a:r>
            <a:r>
              <a:rPr lang="el-GR" dirty="0" err="1"/>
              <a:t>Anagün</a:t>
            </a:r>
            <a:r>
              <a:rPr lang="el-GR" dirty="0"/>
              <a:t> </a:t>
            </a:r>
            <a:r>
              <a:rPr lang="el-GR" dirty="0" err="1"/>
              <a:t>et</a:t>
            </a:r>
            <a:r>
              <a:rPr lang="el-GR" dirty="0"/>
              <a:t> </a:t>
            </a:r>
            <a:r>
              <a:rPr lang="el-GR" dirty="0" err="1"/>
              <a:t>al</a:t>
            </a:r>
            <a:r>
              <a:rPr lang="el-GR" dirty="0"/>
              <a:t>., 2016). Σκοπός είναι να προετοιμάσει τους μαθητές μέσω αυτών των δεξιοτήτων να είναι έτοιμοι για όσο πιο άμεση επαγγελματική αποκατάσταση .</a:t>
            </a:r>
            <a:endParaRPr lang="es-AR" dirty="0"/>
          </a:p>
        </p:txBody>
      </p:sp>
    </p:spTree>
    <p:extLst>
      <p:ext uri="{BB962C8B-B14F-4D97-AF65-F5344CB8AC3E}">
        <p14:creationId xmlns:p14="http://schemas.microsoft.com/office/powerpoint/2010/main" val="565185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62A6D7-EEB2-452F-A87C-8719FC3A43D4}"/>
              </a:ext>
            </a:extLst>
          </p:cNvPr>
          <p:cNvSpPr>
            <a:spLocks noGrp="1"/>
          </p:cNvSpPr>
          <p:nvPr>
            <p:ph type="title"/>
          </p:nvPr>
        </p:nvSpPr>
        <p:spPr/>
        <p:txBody>
          <a:bodyPr/>
          <a:lstStyle/>
          <a:p>
            <a:r>
              <a:rPr lang="en-US" dirty="0"/>
              <a:t>Animation</a:t>
            </a:r>
            <a:endParaRPr lang="es-AR" dirty="0"/>
          </a:p>
        </p:txBody>
      </p:sp>
      <p:sp>
        <p:nvSpPr>
          <p:cNvPr id="3" name="Θέση περιεχομένου 2">
            <a:extLst>
              <a:ext uri="{FF2B5EF4-FFF2-40B4-BE49-F238E27FC236}">
                <a16:creationId xmlns:a16="http://schemas.microsoft.com/office/drawing/2014/main" id="{575E3BDD-9E24-4001-93D9-1D71D0B24141}"/>
              </a:ext>
            </a:extLst>
          </p:cNvPr>
          <p:cNvSpPr>
            <a:spLocks noGrp="1"/>
          </p:cNvSpPr>
          <p:nvPr>
            <p:ph idx="1"/>
          </p:nvPr>
        </p:nvSpPr>
        <p:spPr/>
        <p:txBody>
          <a:bodyPr/>
          <a:lstStyle/>
          <a:p>
            <a:pPr algn="just"/>
            <a:r>
              <a:rPr lang="el-GR" dirty="0"/>
              <a:t>Τεχνολογικό μέσο εκπαίδευσης που συμπεριλαμβάνει κινούμενο αριθμό εικόνων και γραφικών σε ένα πλαίσιο  ενός συγκεκριμένου σεναρίου . </a:t>
            </a:r>
          </a:p>
          <a:p>
            <a:pPr algn="just"/>
            <a:r>
              <a:rPr lang="el-GR" dirty="0"/>
              <a:t>Δημιουργούνται από την γρήγορη εναλλαγή εικόνων </a:t>
            </a:r>
          </a:p>
          <a:p>
            <a:pPr algn="just"/>
            <a:r>
              <a:rPr lang="el-GR" dirty="0"/>
              <a:t>Αυτή η τεχνική αφορούσε τη λήψη φωτογραφιών από χειροποίητα υλικά και τη συλλογή τους σε μια οθόνη υπολογιστή. Όταν η κάθε φωτογραφία τοποθετείται στο  πλαίσιο η μια μετά την άλλη, οι φωτογραφίες μοιάζουν σαν να κινούνται (</a:t>
            </a:r>
            <a:r>
              <a:rPr lang="el-GR" dirty="0" err="1"/>
              <a:t>Hoban</a:t>
            </a:r>
            <a:r>
              <a:rPr lang="el-GR" dirty="0"/>
              <a:t>, 2005)</a:t>
            </a:r>
          </a:p>
          <a:p>
            <a:pPr algn="just"/>
            <a:r>
              <a:rPr lang="el-GR" dirty="0"/>
              <a:t>Μια αρκετά χρονοβόρα διαδικασία</a:t>
            </a:r>
            <a:endParaRPr lang="es-AR" dirty="0"/>
          </a:p>
        </p:txBody>
      </p:sp>
    </p:spTree>
    <p:extLst>
      <p:ext uri="{BB962C8B-B14F-4D97-AF65-F5344CB8AC3E}">
        <p14:creationId xmlns:p14="http://schemas.microsoft.com/office/powerpoint/2010/main" val="1428022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6CCEFD-76B6-4E70-B5E6-0FB119DF82E3}"/>
              </a:ext>
            </a:extLst>
          </p:cNvPr>
          <p:cNvSpPr>
            <a:spLocks noGrp="1"/>
          </p:cNvSpPr>
          <p:nvPr>
            <p:ph type="title"/>
          </p:nvPr>
        </p:nvSpPr>
        <p:spPr/>
        <p:txBody>
          <a:bodyPr/>
          <a:lstStyle/>
          <a:p>
            <a:r>
              <a:rPr lang="el-GR" dirty="0"/>
              <a:t>«</a:t>
            </a:r>
            <a:r>
              <a:rPr lang="en-US" dirty="0"/>
              <a:t>Slow</a:t>
            </a:r>
            <a:r>
              <a:rPr lang="el-CY" dirty="0"/>
              <a:t>»</a:t>
            </a:r>
            <a:r>
              <a:rPr lang="en-US" dirty="0"/>
              <a:t> + </a:t>
            </a:r>
            <a:r>
              <a:rPr lang="el-CY" dirty="0"/>
              <a:t>«</a:t>
            </a:r>
            <a:r>
              <a:rPr lang="en-US" dirty="0"/>
              <a:t>animation</a:t>
            </a:r>
            <a:r>
              <a:rPr lang="el-CY" dirty="0"/>
              <a:t>»</a:t>
            </a:r>
            <a:endParaRPr lang="es-AR" dirty="0"/>
          </a:p>
        </p:txBody>
      </p:sp>
      <p:sp>
        <p:nvSpPr>
          <p:cNvPr id="3" name="Θέση περιεχομένου 2">
            <a:extLst>
              <a:ext uri="{FF2B5EF4-FFF2-40B4-BE49-F238E27FC236}">
                <a16:creationId xmlns:a16="http://schemas.microsoft.com/office/drawing/2014/main" id="{29D12474-7844-47C8-A7AC-431B44A1F920}"/>
              </a:ext>
            </a:extLst>
          </p:cNvPr>
          <p:cNvSpPr>
            <a:spLocks noGrp="1"/>
          </p:cNvSpPr>
          <p:nvPr>
            <p:ph idx="1"/>
          </p:nvPr>
        </p:nvSpPr>
        <p:spPr/>
        <p:txBody>
          <a:bodyPr>
            <a:normAutofit/>
          </a:bodyPr>
          <a:lstStyle/>
          <a:p>
            <a:pPr algn="just"/>
            <a:r>
              <a:rPr lang="el-GR" dirty="0"/>
              <a:t>Το «</a:t>
            </a:r>
            <a:r>
              <a:rPr lang="el-GR" dirty="0" err="1"/>
              <a:t>Slowmation</a:t>
            </a:r>
            <a:r>
              <a:rPr lang="el-GR" dirty="0"/>
              <a:t>» είναι μια έννοια που δημιουργήθηκε με το συνδυασμό των λέξεων «</a:t>
            </a:r>
            <a:r>
              <a:rPr lang="el-GR" dirty="0" err="1"/>
              <a:t>slow</a:t>
            </a:r>
            <a:r>
              <a:rPr lang="el-GR" dirty="0"/>
              <a:t>» και «</a:t>
            </a:r>
            <a:r>
              <a:rPr lang="el-GR" dirty="0" err="1"/>
              <a:t>animation</a:t>
            </a:r>
            <a:r>
              <a:rPr lang="el-GR" dirty="0"/>
              <a:t>». </a:t>
            </a:r>
          </a:p>
          <a:p>
            <a:pPr algn="just"/>
            <a:r>
              <a:rPr lang="el-GR" dirty="0"/>
              <a:t>Το πιο σημαντικό χαρακτηριστικό του </a:t>
            </a:r>
            <a:r>
              <a:rPr lang="el-GR" dirty="0" err="1"/>
              <a:t>slowmation</a:t>
            </a:r>
            <a:r>
              <a:rPr lang="el-GR" dirty="0"/>
              <a:t>, είναι ότι περιλαμβάνει 2 καρέ το δευτερόλεπτο αντί 24 καρέ το δευτερόλεπτο στο </a:t>
            </a:r>
            <a:r>
              <a:rPr lang="el-GR" dirty="0" err="1"/>
              <a:t>animation</a:t>
            </a:r>
            <a:r>
              <a:rPr lang="el-GR" dirty="0"/>
              <a:t> του υπολογιστή. </a:t>
            </a:r>
          </a:p>
          <a:p>
            <a:pPr algn="just"/>
            <a:r>
              <a:rPr lang="el-GR" dirty="0"/>
              <a:t>Ο σκοπός, δεν είναι να παρουσιάσει μια ιστορία, αλλά να δείξει και να εξηγήσει μια επιστημονική έννοια (</a:t>
            </a:r>
            <a:r>
              <a:rPr lang="el-GR" dirty="0" err="1"/>
              <a:t>Hoban</a:t>
            </a:r>
            <a:r>
              <a:rPr lang="el-GR" dirty="0"/>
              <a:t>, 2007). Από αυτή την άποψη, ο σκοπός των εφαρμογών </a:t>
            </a:r>
            <a:r>
              <a:rPr lang="el-GR" dirty="0" err="1"/>
              <a:t>slowmation</a:t>
            </a:r>
            <a:r>
              <a:rPr lang="el-GR" dirty="0"/>
              <a:t> είναι να δημιουργήσει μια κινούμενη εικόνα, ενώ ταυτόχρονα οι μαθητές σκέφτονται τις έννοιες και προβάλλουν οπτικά στοιχεία σχετικά με το πώς αντιλαμβάνονται τις έννοιες και να συνθέσουν εικόνες μέσω της αντίληψής τους(</a:t>
            </a:r>
            <a:r>
              <a:rPr lang="el-GR" dirty="0" err="1"/>
              <a:t>Atalay</a:t>
            </a:r>
            <a:r>
              <a:rPr lang="el-GR" dirty="0"/>
              <a:t>, 2015).</a:t>
            </a:r>
            <a:endParaRPr lang="es-AR" dirty="0"/>
          </a:p>
        </p:txBody>
      </p:sp>
      <p:pic>
        <p:nvPicPr>
          <p:cNvPr id="4" name="Εικόνα 3">
            <a:extLst>
              <a:ext uri="{FF2B5EF4-FFF2-40B4-BE49-F238E27FC236}">
                <a16:creationId xmlns:a16="http://schemas.microsoft.com/office/drawing/2014/main" id="{9B2D83E6-C6BF-4C46-BA29-3BD785182B03}"/>
              </a:ext>
            </a:extLst>
          </p:cNvPr>
          <p:cNvPicPr>
            <a:picLocks noChangeAspect="1"/>
          </p:cNvPicPr>
          <p:nvPr/>
        </p:nvPicPr>
        <p:blipFill>
          <a:blip r:embed="rId2"/>
          <a:stretch>
            <a:fillRect/>
          </a:stretch>
        </p:blipFill>
        <p:spPr>
          <a:xfrm>
            <a:off x="6735171" y="348298"/>
            <a:ext cx="3038475" cy="1504950"/>
          </a:xfrm>
          <a:prstGeom prst="rect">
            <a:avLst/>
          </a:prstGeom>
        </p:spPr>
      </p:pic>
    </p:spTree>
    <p:extLst>
      <p:ext uri="{BB962C8B-B14F-4D97-AF65-F5344CB8AC3E}">
        <p14:creationId xmlns:p14="http://schemas.microsoft.com/office/powerpoint/2010/main" val="2131484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983050E7-D5A6-49FC-A14C-7838AE00160C}"/>
              </a:ext>
            </a:extLst>
          </p:cNvPr>
          <p:cNvPicPr>
            <a:picLocks noChangeAspect="1"/>
          </p:cNvPicPr>
          <p:nvPr/>
        </p:nvPicPr>
        <p:blipFill rotWithShape="1">
          <a:blip r:embed="rId2"/>
          <a:srcRect l="33314" t="22015" r="38256" b="14264"/>
          <a:stretch/>
        </p:blipFill>
        <p:spPr>
          <a:xfrm>
            <a:off x="3710762" y="801648"/>
            <a:ext cx="4167964" cy="5254703"/>
          </a:xfrm>
          <a:prstGeom prst="rect">
            <a:avLst/>
          </a:prstGeom>
        </p:spPr>
      </p:pic>
    </p:spTree>
    <p:extLst>
      <p:ext uri="{BB962C8B-B14F-4D97-AF65-F5344CB8AC3E}">
        <p14:creationId xmlns:p14="http://schemas.microsoft.com/office/powerpoint/2010/main" val="428692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6A88CCDF-981B-4025-A8A7-7A4F2EFC12B8}"/>
              </a:ext>
            </a:extLst>
          </p:cNvPr>
          <p:cNvPicPr>
            <a:picLocks noChangeAspect="1"/>
          </p:cNvPicPr>
          <p:nvPr/>
        </p:nvPicPr>
        <p:blipFill rotWithShape="1">
          <a:blip r:embed="rId2"/>
          <a:srcRect l="25640" t="24031" r="29447" b="22636"/>
          <a:stretch/>
        </p:blipFill>
        <p:spPr>
          <a:xfrm>
            <a:off x="1339702" y="502919"/>
            <a:ext cx="8761227" cy="5852161"/>
          </a:xfrm>
          <a:prstGeom prst="rect">
            <a:avLst/>
          </a:prstGeom>
        </p:spPr>
      </p:pic>
    </p:spTree>
    <p:extLst>
      <p:ext uri="{BB962C8B-B14F-4D97-AF65-F5344CB8AC3E}">
        <p14:creationId xmlns:p14="http://schemas.microsoft.com/office/powerpoint/2010/main" val="17517969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Ιόν">
  <a:themeElements>
    <a:clrScheme name="Ιό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Ιό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Ιό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0</TotalTime>
  <Words>623</Words>
  <Application>Microsoft Office PowerPoint</Application>
  <PresentationFormat>Ευρεία οθόνη</PresentationFormat>
  <Paragraphs>36</Paragraphs>
  <Slides>12</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12</vt:i4>
      </vt:variant>
    </vt:vector>
  </HeadingPairs>
  <TitlesOfParts>
    <vt:vector size="16" baseType="lpstr">
      <vt:lpstr>Arial</vt:lpstr>
      <vt:lpstr>Century Gothic</vt:lpstr>
      <vt:lpstr>Wingdings 3</vt:lpstr>
      <vt:lpstr>Ιόν</vt:lpstr>
      <vt:lpstr>Η χρησιμότητα της “επιβράδυνσης” στη διδασκαλία της Βιολογίας</vt:lpstr>
      <vt:lpstr>Παρουσίαση του PowerPoint</vt:lpstr>
      <vt:lpstr>Ο σκοπός της έρευνας</vt:lpstr>
      <vt:lpstr>Το Partnership 21 ταξινομεί τις δεξιότητες του 21ου αιώνα ως δεξιότητες μάθησης και καινοτομίας, δεξιότητες ζωής και καριέρας και δεξιότητες πληροφοριών, μέσων και τεχνολογίας</vt:lpstr>
      <vt:lpstr>Δεξιότητες του 21ου αιώνα</vt:lpstr>
      <vt:lpstr>Animation</vt:lpstr>
      <vt:lpstr>«Slow» + «animation»</vt:lpstr>
      <vt:lpstr>Παρουσίαση του PowerPoint</vt:lpstr>
      <vt:lpstr>Παρουσίαση του PowerPoint</vt:lpstr>
      <vt:lpstr>Η γνώμη των φοιτητών</vt:lpstr>
      <vt:lpstr>Σας ευχαριστώ πολύυυ</vt:lpstr>
      <vt:lpstr>Βιβλιογραφία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χρησιμότητα της “επιβράδυνσης” στη διδασκαλία της Βιολογιας</dc:title>
  <dc:creator>LYDIA PITSITAKI</dc:creator>
  <cp:lastModifiedBy>LYDIA PITSITAKI</cp:lastModifiedBy>
  <cp:revision>15</cp:revision>
  <dcterms:created xsi:type="dcterms:W3CDTF">2021-01-02T19:50:14Z</dcterms:created>
  <dcterms:modified xsi:type="dcterms:W3CDTF">2021-01-12T13:35:22Z</dcterms:modified>
</cp:coreProperties>
</file>