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ayiota Kotsakiozi" initials="PK" lastIdx="1" clrIdx="0">
    <p:extLst>
      <p:ext uri="{19B8F6BF-5375-455C-9EA6-DF929625EA0E}">
        <p15:presenceInfo xmlns:p15="http://schemas.microsoft.com/office/powerpoint/2012/main" userId="139a1ae17143c65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920" autoAdjust="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15T11:14:31.079" idx="1">
    <p:pos x="6056" y="964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481F-EF24-4627-9958-8B820D26D7B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1B1-2585-438D-9BE3-56DEFD18A23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9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481F-EF24-4627-9958-8B820D26D7B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1B1-2585-438D-9BE3-56DEFD18A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26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481F-EF24-4627-9958-8B820D26D7B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1B1-2585-438D-9BE3-56DEFD18A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00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481F-EF24-4627-9958-8B820D26D7B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1B1-2585-438D-9BE3-56DEFD18A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92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481F-EF24-4627-9958-8B820D26D7B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1B1-2585-438D-9BE3-56DEFD18A23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42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481F-EF24-4627-9958-8B820D26D7B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1B1-2585-438D-9BE3-56DEFD18A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14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481F-EF24-4627-9958-8B820D26D7B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1B1-2585-438D-9BE3-56DEFD18A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58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481F-EF24-4627-9958-8B820D26D7B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1B1-2585-438D-9BE3-56DEFD18A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481F-EF24-4627-9958-8B820D26D7B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1B1-2585-438D-9BE3-56DEFD18A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4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40E481F-EF24-4627-9958-8B820D26D7B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0B41B1-2585-438D-9BE3-56DEFD18A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5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481F-EF24-4627-9958-8B820D26D7B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1B1-2585-438D-9BE3-56DEFD18A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62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0E481F-EF24-4627-9958-8B820D26D7B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90B41B1-2585-438D-9BE3-56DEFD18A23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4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mrita.olabs.edu.in/?sub=79&amp;brch=16&amp;sim=126&amp;cnt=4" TargetMode="Externa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mrita.olabs.edu.in/?sub=79&amp;brch=16&amp;sim=126&amp;cnt=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7300-D1E5-F877-DDD1-9C95C5F9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937" y="1660137"/>
            <a:ext cx="10143240" cy="254143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l-GR" sz="7200">
                <a:latin typeface="Comic Sans MS" panose="030F0702030302020204" pitchFamily="66" charset="0"/>
              </a:rPr>
              <a:t>ΤΟ ΜΟΝΤΕΛΟ </a:t>
            </a:r>
            <a:r>
              <a:rPr lang="el-GR" sz="7200" dirty="0">
                <a:latin typeface="Comic Sans MS" panose="030F0702030302020204" pitchFamily="66" charset="0"/>
              </a:rPr>
              <a:t>5</a:t>
            </a:r>
            <a:r>
              <a:rPr lang="el-GR" sz="7200" baseline="30000" dirty="0">
                <a:latin typeface="Comic Sans MS" panose="030F0702030302020204" pitchFamily="66" charset="0"/>
              </a:rPr>
              <a:t>Ε </a:t>
            </a:r>
            <a:r>
              <a:rPr lang="el-GR" sz="7200" dirty="0">
                <a:latin typeface="Comic Sans MS" panose="030F0702030302020204" pitchFamily="66" charset="0"/>
              </a:rPr>
              <a:t>ΓΙΑ ΤΗ ΔΙΔΑΣΚΑΛΙΑ ΤΗΣ ΦΩΤΟΣΥΝΘΕΣΗΣ</a:t>
            </a:r>
            <a:br>
              <a:rPr lang="en-GB" sz="1000" dirty="0">
                <a:latin typeface="Comic Sans MS" panose="030F0702030302020204" pitchFamily="66" charset="0"/>
              </a:rPr>
            </a:br>
            <a:br>
              <a:rPr lang="en-GB" sz="1000" dirty="0">
                <a:latin typeface="Comic Sans MS" panose="030F0702030302020204" pitchFamily="66" charset="0"/>
              </a:rPr>
            </a:br>
            <a:r>
              <a:rPr lang="el-GR" sz="5000" dirty="0">
                <a:latin typeface="Comic Sans MS" panose="030F0702030302020204" pitchFamily="66" charset="0"/>
              </a:rPr>
              <a:t>ΣΤ’ ΤΑΞΗ ΔΗΜΟΤΙΚΟΥ</a:t>
            </a:r>
            <a:endParaRPr lang="en-GB" sz="5000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2665C-2337-169F-16FB-B58E72EDA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652" y="4893419"/>
            <a:ext cx="5200848" cy="977621"/>
          </a:xfrm>
        </p:spPr>
        <p:txBody>
          <a:bodyPr>
            <a:noAutofit/>
          </a:bodyPr>
          <a:lstStyle/>
          <a:p>
            <a:r>
              <a:rPr lang="el-GR" sz="1600" dirty="0">
                <a:latin typeface="Comic Sans MS" panose="030F0702030302020204" pitchFamily="66" charset="0"/>
              </a:rPr>
              <a:t>ΟΛΓΑ ΠΑΠΑΡΙΔΟΥ, ΒΙΟΛΟΓΟΣ</a:t>
            </a:r>
          </a:p>
          <a:p>
            <a:r>
              <a:rPr lang="el-GR" sz="1600" dirty="0">
                <a:latin typeface="Comic Sans MS" panose="030F0702030302020204" pitchFamily="66" charset="0"/>
              </a:rPr>
              <a:t>ΠΑΝΑΓΙΩΤΑ ΚΟΤΣΑΚΙΟΖΗ, ΒΙΟΛΟΓΟΣ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1C17ECC-5EEC-6D22-7A96-3E08DFB80ABC}"/>
              </a:ext>
            </a:extLst>
          </p:cNvPr>
          <p:cNvSpPr txBox="1">
            <a:spLocks/>
          </p:cNvSpPr>
          <p:nvPr/>
        </p:nvSpPr>
        <p:spPr>
          <a:xfrm>
            <a:off x="6259398" y="4709052"/>
            <a:ext cx="5608949" cy="977621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 err="1">
                <a:latin typeface="Comic Sans MS" panose="030F0702030302020204" pitchFamily="66" charset="0"/>
              </a:rPr>
              <a:t>Δμπσ</a:t>
            </a:r>
            <a:r>
              <a:rPr lang="el-GR" sz="1200" dirty="0">
                <a:latin typeface="Comic Sans MS" panose="030F0702030302020204" pitchFamily="66" charset="0"/>
              </a:rPr>
              <a:t> «</a:t>
            </a:r>
            <a:r>
              <a:rPr lang="el-GR" sz="1200" dirty="0" err="1">
                <a:latin typeface="Comic Sans MS" panose="030F0702030302020204" pitchFamily="66" charset="0"/>
              </a:rPr>
              <a:t>Διδακτικη</a:t>
            </a:r>
            <a:r>
              <a:rPr lang="el-GR" sz="1200" dirty="0">
                <a:latin typeface="Comic Sans MS" panose="030F0702030302020204" pitchFamily="66" charset="0"/>
              </a:rPr>
              <a:t> της </a:t>
            </a:r>
            <a:r>
              <a:rPr lang="el-GR" sz="1200" dirty="0" err="1">
                <a:latin typeface="Comic Sans MS" panose="030F0702030302020204" pitchFamily="66" charset="0"/>
              </a:rPr>
              <a:t>βιολογιασ</a:t>
            </a:r>
            <a:r>
              <a:rPr lang="el-GR" sz="1200" dirty="0">
                <a:latin typeface="Comic Sans MS" panose="030F0702030302020204" pitchFamily="66" charset="0"/>
              </a:rPr>
              <a:t>», </a:t>
            </a:r>
            <a:r>
              <a:rPr lang="el-GR" sz="1200" dirty="0" err="1">
                <a:latin typeface="Comic Sans MS" panose="030F0702030302020204" pitchFamily="66" charset="0"/>
              </a:rPr>
              <a:t>εκπα</a:t>
            </a:r>
            <a:endParaRPr lang="el-GR" sz="1200" dirty="0">
              <a:latin typeface="Comic Sans MS" panose="030F0702030302020204" pitchFamily="66" charset="0"/>
            </a:endParaRPr>
          </a:p>
          <a:p>
            <a:r>
              <a:rPr lang="el-GR" sz="1200" dirty="0" err="1">
                <a:latin typeface="Comic Sans MS" panose="030F0702030302020204" pitchFamily="66" charset="0"/>
              </a:rPr>
              <a:t>Μαθημα</a:t>
            </a:r>
            <a:r>
              <a:rPr lang="el-GR" sz="1200" dirty="0">
                <a:latin typeface="Comic Sans MS" panose="030F0702030302020204" pitchFamily="66" charset="0"/>
              </a:rPr>
              <a:t>: </a:t>
            </a:r>
            <a:r>
              <a:rPr lang="el-GR" sz="12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ΨΗΦΙΑΚΟΣ ΜΕΤΑΣΧΗΜΑΤΙΣΜΟΣ-ΝΕΕΣ ΤΕΧΝΟΛΟΓΙΕΣ ΣΤΗ ΔΙΔΑΚΤΙΚΗ ΤΩΝ ΒΙΟΛΟΓΙΚΩΝ ΕΠΙΣΤΗΜΩΝ</a:t>
            </a:r>
            <a:endParaRPr lang="el-GR" sz="1200" dirty="0">
              <a:latin typeface="Comic Sans MS" panose="030F0702030302020204" pitchFamily="66" charset="0"/>
            </a:endParaRPr>
          </a:p>
          <a:p>
            <a:r>
              <a:rPr lang="el-GR" sz="1200" dirty="0" err="1">
                <a:latin typeface="Comic Sans MS" panose="030F0702030302020204" pitchFamily="66" charset="0"/>
              </a:rPr>
              <a:t>Εξαμηνο</a:t>
            </a:r>
            <a:r>
              <a:rPr lang="el-GR" sz="1200" dirty="0">
                <a:latin typeface="Comic Sans MS" panose="030F0702030302020204" pitchFamily="66" charset="0"/>
              </a:rPr>
              <a:t> γ’</a:t>
            </a:r>
          </a:p>
          <a:p>
            <a:r>
              <a:rPr lang="el-GR" sz="1200" dirty="0">
                <a:latin typeface="Comic Sans MS" panose="030F0702030302020204" pitchFamily="66" charset="0"/>
              </a:rPr>
              <a:t>ΑΘΗΝΑ 2024</a:t>
            </a:r>
            <a:endParaRPr lang="en-GB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5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E4C35C-4C66-AA42-F78F-419A1D231C63}"/>
              </a:ext>
            </a:extLst>
          </p:cNvPr>
          <p:cNvSpPr txBox="1"/>
          <p:nvPr/>
        </p:nvSpPr>
        <p:spPr>
          <a:xfrm>
            <a:off x="276226" y="123825"/>
            <a:ext cx="411480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>
                <a:latin typeface="Comic Sans MS" panose="030F0702030302020204" pitchFamily="66" charset="0"/>
              </a:rPr>
              <a:t>Το μοντέλο 5</a:t>
            </a:r>
            <a:r>
              <a:rPr lang="el-GR" sz="2400" baseline="30000" dirty="0">
                <a:latin typeface="Comic Sans MS" panose="030F0702030302020204" pitchFamily="66" charset="0"/>
              </a:rPr>
              <a:t>Ε</a:t>
            </a:r>
            <a:r>
              <a:rPr lang="el-GR" sz="2400" dirty="0">
                <a:latin typeface="Comic Sans MS" panose="030F0702030302020204" pitchFamily="66" charset="0"/>
              </a:rPr>
              <a:t> με μια ματιά…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AFCD90-4AB9-D502-507D-87ECD33FB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075" y="123825"/>
            <a:ext cx="2151086" cy="2884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938EA0-7E9F-5E9B-4CBE-2FA3F97F8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714" y="3032319"/>
            <a:ext cx="4921957" cy="3368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77BC50-DF54-7363-FB40-2830A78CA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13" y="736957"/>
            <a:ext cx="7031865" cy="37992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0FB849-21E4-3BDB-5477-DB23DFA8EE14}"/>
              </a:ext>
            </a:extLst>
          </p:cNvPr>
          <p:cNvSpPr txBox="1"/>
          <p:nvPr/>
        </p:nvSpPr>
        <p:spPr>
          <a:xfrm>
            <a:off x="7403698" y="2204530"/>
            <a:ext cx="2471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</a:t>
            </a:r>
            <a:r>
              <a:rPr lang="el-GR" dirty="0"/>
              <a:t>διδακτική ώρα</a:t>
            </a:r>
          </a:p>
          <a:p>
            <a:r>
              <a:rPr lang="el-GR" dirty="0"/>
              <a:t>Θέμα: Φωτοσύνθεση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65E567-1D52-43FE-8A4A-19BF0C6DF681}"/>
              </a:ext>
            </a:extLst>
          </p:cNvPr>
          <p:cNvSpPr txBox="1"/>
          <p:nvPr/>
        </p:nvSpPr>
        <p:spPr>
          <a:xfrm>
            <a:off x="39329" y="4536225"/>
            <a:ext cx="703186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dirty="0"/>
              <a:t>Προσδοκώμενα μαθησιακά αποτελέσματα:</a:t>
            </a:r>
          </a:p>
          <a:p>
            <a:r>
              <a:rPr lang="el-GR" b="1" dirty="0"/>
              <a:t>Οι μαθητές να…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εξηγήσουν με απλά λόγια τη λειτουργία της φωτοσύνθεσης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διαπιστώσουν ότι είναι απαραίτητο το ηλιακό φως και η χλωροφύλλη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αναφέρουν ότι κατά τη φωτοσύνθεση τα φυτά προσλαμβάνουν διοξείδιο του άνθρακα και αποβάλλουν οξυγόνο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21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D52A1E-3C0D-D5AB-D089-B1C9804A9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97181B-8EF3-E002-883A-85AB102D5914}"/>
              </a:ext>
            </a:extLst>
          </p:cNvPr>
          <p:cNvSpPr txBox="1"/>
          <p:nvPr/>
        </p:nvSpPr>
        <p:spPr>
          <a:xfrm>
            <a:off x="276226" y="123825"/>
            <a:ext cx="4816884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>
                <a:latin typeface="Comic Sans MS" panose="030F0702030302020204" pitchFamily="66" charset="0"/>
              </a:rPr>
              <a:t>Βήμα 1</a:t>
            </a:r>
            <a:r>
              <a:rPr lang="el-GR" sz="2400" baseline="30000" dirty="0">
                <a:latin typeface="Comic Sans MS" panose="030F0702030302020204" pitchFamily="66" charset="0"/>
              </a:rPr>
              <a:t>ο </a:t>
            </a:r>
            <a:r>
              <a:rPr lang="el-GR" sz="2400" dirty="0">
                <a:latin typeface="Comic Sans MS" panose="030F0702030302020204" pitchFamily="66" charset="0"/>
              </a:rPr>
              <a:t> Ενεργοποίηση (</a:t>
            </a:r>
            <a:r>
              <a:rPr lang="en-GB" sz="2400" dirty="0">
                <a:latin typeface="Comic Sans MS" panose="030F0702030302020204" pitchFamily="66" charset="0"/>
              </a:rPr>
              <a:t>engage)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8C89F0-0664-D977-C095-7F5F8AA1C40F}"/>
              </a:ext>
            </a:extLst>
          </p:cNvPr>
          <p:cNvGrpSpPr/>
          <p:nvPr/>
        </p:nvGrpSpPr>
        <p:grpSpPr>
          <a:xfrm>
            <a:off x="7162800" y="3106792"/>
            <a:ext cx="4724399" cy="3020891"/>
            <a:chOff x="302822" y="3808430"/>
            <a:chExt cx="3331332" cy="226998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051673B-900C-E1B7-0A1D-4735C7213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30456" b="5607"/>
            <a:stretch/>
          </p:blipFill>
          <p:spPr>
            <a:xfrm>
              <a:off x="302822" y="3808430"/>
              <a:ext cx="3331332" cy="226998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451DA3C-BF1F-BC36-42EF-8D385ECCC27B}"/>
                </a:ext>
              </a:extLst>
            </p:cNvPr>
            <p:cNvSpPr txBox="1"/>
            <p:nvPr/>
          </p:nvSpPr>
          <p:spPr>
            <a:xfrm>
              <a:off x="2303583" y="4666423"/>
              <a:ext cx="1247457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l-GR" sz="1200" dirty="0">
                  <a:latin typeface="Comic Sans MS" panose="030F0702030302020204" pitchFamily="66" charset="0"/>
                </a:rPr>
                <a:t>Εγώ τα έφτιαξα</a:t>
              </a:r>
              <a:endParaRPr lang="en-GB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6FAB3B-1428-A06F-4DF9-31F2EF6F23C3}"/>
                </a:ext>
              </a:extLst>
            </p:cNvPr>
            <p:cNvSpPr txBox="1"/>
            <p:nvPr/>
          </p:nvSpPr>
          <p:spPr>
            <a:xfrm rot="1638614">
              <a:off x="1616179" y="5744976"/>
              <a:ext cx="476412" cy="1846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sz="600" dirty="0">
                  <a:latin typeface="Comic Sans MS" panose="030F0702030302020204" pitchFamily="66" charset="0"/>
                </a:rPr>
                <a:t>σάκχαρα</a:t>
              </a:r>
              <a:endParaRPr lang="en-GB" sz="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C27570D-ECA6-2967-7331-428C8785AC71}"/>
              </a:ext>
            </a:extLst>
          </p:cNvPr>
          <p:cNvSpPr txBox="1"/>
          <p:nvPr/>
        </p:nvSpPr>
        <p:spPr>
          <a:xfrm>
            <a:off x="304801" y="4650355"/>
            <a:ext cx="610552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l-G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Πρότερη γνωστική εμπειρία των μαθητών…</a:t>
            </a:r>
          </a:p>
          <a:p>
            <a:pPr algn="l"/>
            <a:br>
              <a:rPr lang="el-G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l-G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Τροφές και ενέργεια</a:t>
            </a:r>
          </a:p>
          <a:p>
            <a:pPr algn="l"/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</a:rPr>
              <a:t>Έμβια-άβια</a:t>
            </a:r>
          </a:p>
          <a:p>
            <a:pPr algn="l"/>
            <a:r>
              <a:rPr lang="el-G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Λειτουργίες της ζωής (π.χ. τρέφεται? Αναπτύσσεται? 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κλπ</a:t>
            </a:r>
            <a:r>
              <a:rPr lang="el-G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957EB9-A6BB-F8EA-119B-B41D33DDAC2F}"/>
              </a:ext>
            </a:extLst>
          </p:cNvPr>
          <p:cNvGrpSpPr/>
          <p:nvPr/>
        </p:nvGrpSpPr>
        <p:grpSpPr>
          <a:xfrm>
            <a:off x="417718" y="1077244"/>
            <a:ext cx="4533900" cy="2922870"/>
            <a:chOff x="417718" y="1077244"/>
            <a:chExt cx="4533900" cy="29228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2BC8F1-820F-534B-311E-9635A5642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7334" t="52667" r="17000" b="5000"/>
            <a:stretch/>
          </p:blipFill>
          <p:spPr>
            <a:xfrm>
              <a:off x="417718" y="1077244"/>
              <a:ext cx="4533900" cy="292287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DF5A8C-8F2D-9043-976C-B063E826A77E}"/>
                </a:ext>
              </a:extLst>
            </p:cNvPr>
            <p:cNvSpPr/>
            <p:nvPr/>
          </p:nvSpPr>
          <p:spPr>
            <a:xfrm>
              <a:off x="3286125" y="1077244"/>
              <a:ext cx="1665493" cy="3705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213D0AF-397C-0D39-3BFE-64689652510A}"/>
              </a:ext>
            </a:extLst>
          </p:cNvPr>
          <p:cNvSpPr txBox="1"/>
          <p:nvPr/>
        </p:nvSpPr>
        <p:spPr>
          <a:xfrm>
            <a:off x="5131210" y="302042"/>
            <a:ext cx="7013165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l-GR" b="1" i="1" dirty="0">
                <a:solidFill>
                  <a:srgbClr val="000000"/>
                </a:solidFill>
                <a:latin typeface="Arial" panose="020B0604020202020204" pitchFamily="34" charset="0"/>
              </a:rPr>
              <a:t>Ενδεικτική διάρκεια: </a:t>
            </a:r>
            <a:r>
              <a:rPr lang="el-GR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5-7 λεπτά</a:t>
            </a:r>
          </a:p>
          <a:p>
            <a:pPr algn="l"/>
            <a:endParaRPr lang="el-GR" b="1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l-GR" i="1" dirty="0">
                <a:solidFill>
                  <a:srgbClr val="000000"/>
                </a:solidFill>
                <a:latin typeface="Arial" panose="020B0604020202020204" pitchFamily="34" charset="0"/>
              </a:rPr>
              <a:t>Συζήτηση των εικόνων με ερωτήσεις όπως:</a:t>
            </a:r>
          </a:p>
          <a:p>
            <a:pPr algn="l"/>
            <a:endParaRPr lang="el-GR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l-GR" i="1" dirty="0">
                <a:solidFill>
                  <a:srgbClr val="000000"/>
                </a:solidFill>
                <a:latin typeface="Arial" panose="020B0604020202020204" pitchFamily="34" charset="0"/>
              </a:rPr>
              <a:t>Πώς αποκτούν τα φυτά την ενέργεια που χρειάζονται για να ζήσουν;</a:t>
            </a:r>
          </a:p>
          <a:p>
            <a:pPr algn="l"/>
            <a:endParaRPr lang="el-GR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l-GR" i="1" dirty="0">
                <a:solidFill>
                  <a:srgbClr val="000000"/>
                </a:solidFill>
                <a:latin typeface="Arial" panose="020B0604020202020204" pitchFamily="34" charset="0"/>
              </a:rPr>
              <a:t>Τί είναι η φωτοσύνθεση;</a:t>
            </a:r>
          </a:p>
          <a:p>
            <a:pPr algn="l"/>
            <a:endParaRPr lang="el-GR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l-GR" i="1" dirty="0">
                <a:solidFill>
                  <a:srgbClr val="000000"/>
                </a:solidFill>
                <a:latin typeface="Arial" panose="020B0604020202020204" pitchFamily="34" charset="0"/>
              </a:rPr>
              <a:t>Τί χρειάζεται το φυτό για να μπορέσει να </a:t>
            </a:r>
            <a:r>
              <a:rPr lang="el-GR" i="1" dirty="0" err="1">
                <a:solidFill>
                  <a:srgbClr val="000000"/>
                </a:solidFill>
                <a:latin typeface="Arial" panose="020B0604020202020204" pitchFamily="34" charset="0"/>
              </a:rPr>
              <a:t>φωτοσυνθέσει</a:t>
            </a:r>
            <a:r>
              <a:rPr lang="el-GR" i="1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022A9-8ABF-A2CE-9A34-46CA353F14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0094"/>
          <a:stretch/>
        </p:blipFill>
        <p:spPr>
          <a:xfrm>
            <a:off x="127406" y="3772417"/>
            <a:ext cx="6694664" cy="71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0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50942E-38F9-672D-D61F-82DBB546C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5E6A99-0CB8-649B-EDCE-F2D3A73436B1}"/>
              </a:ext>
            </a:extLst>
          </p:cNvPr>
          <p:cNvSpPr txBox="1"/>
          <p:nvPr/>
        </p:nvSpPr>
        <p:spPr>
          <a:xfrm>
            <a:off x="276226" y="123825"/>
            <a:ext cx="4816884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>
                <a:latin typeface="Comic Sans MS" panose="030F0702030302020204" pitchFamily="66" charset="0"/>
              </a:rPr>
              <a:t>Βήμα 2</a:t>
            </a:r>
            <a:r>
              <a:rPr lang="el-GR" sz="2400" baseline="30000" dirty="0">
                <a:latin typeface="Comic Sans MS" panose="030F0702030302020204" pitchFamily="66" charset="0"/>
              </a:rPr>
              <a:t>ο </a:t>
            </a:r>
            <a:r>
              <a:rPr lang="el-GR" sz="2400" dirty="0">
                <a:latin typeface="Comic Sans MS" panose="030F0702030302020204" pitchFamily="66" charset="0"/>
              </a:rPr>
              <a:t> Εξερεύνηση (</a:t>
            </a:r>
            <a:r>
              <a:rPr lang="en-GB" sz="2400" dirty="0">
                <a:latin typeface="Comic Sans MS" panose="030F0702030302020204" pitchFamily="66" charset="0"/>
              </a:rPr>
              <a:t>explore)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F69FAB-8F0C-F7DC-822E-AD9FB51A9C0F}"/>
              </a:ext>
            </a:extLst>
          </p:cNvPr>
          <p:cNvSpPr txBox="1"/>
          <p:nvPr/>
        </p:nvSpPr>
        <p:spPr>
          <a:xfrm>
            <a:off x="114300" y="5326439"/>
            <a:ext cx="1137285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l-GR" i="1" dirty="0">
                <a:solidFill>
                  <a:srgbClr val="000000"/>
                </a:solidFill>
                <a:latin typeface="Arial" panose="020B0604020202020204" pitchFamily="34" charset="0"/>
              </a:rPr>
              <a:t>Οι μαθητές χωρίζονται σε ομάδες των 2-3 ατόμων (π.χ. 7-10 ομάδες)</a:t>
            </a:r>
          </a:p>
          <a:p>
            <a:pPr algn="l"/>
            <a:r>
              <a:rPr lang="el-GR" i="1" dirty="0">
                <a:solidFill>
                  <a:srgbClr val="000000"/>
                </a:solidFill>
                <a:latin typeface="Arial" panose="020B0604020202020204" pitchFamily="34" charset="0"/>
              </a:rPr>
              <a:t>Εξηγούμε πώς λειτουργεί η προσομοίωση.</a:t>
            </a:r>
          </a:p>
          <a:p>
            <a:pPr algn="l"/>
            <a:r>
              <a:rPr lang="el-GR" i="1" dirty="0">
                <a:solidFill>
                  <a:srgbClr val="000000"/>
                </a:solidFill>
                <a:latin typeface="Arial" panose="020B0604020202020204" pitchFamily="34" charset="0"/>
              </a:rPr>
              <a:t>Τα φύλλα καταγραφής υπάρχουν ήδη στους σταθμούς εργασίας</a:t>
            </a:r>
          </a:p>
          <a:p>
            <a:pPr algn="l"/>
            <a:r>
              <a:rPr lang="el-GR" i="1" dirty="0">
                <a:solidFill>
                  <a:srgbClr val="000000"/>
                </a:solidFill>
                <a:latin typeface="Arial" panose="020B0604020202020204" pitchFamily="34" charset="0"/>
              </a:rPr>
              <a:t>Ζητάμε από τους μαθητές να καταγράψουν τον αριθμό των φυσαλίδων που παράγονται σε χρόνο 1 λεπτό, αλλάζοντας την ένταση του φωτός </a:t>
            </a: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</a:rPr>
              <a:t>(40, 100W) </a:t>
            </a:r>
            <a:r>
              <a:rPr lang="el-GR" i="1" dirty="0">
                <a:solidFill>
                  <a:srgbClr val="000000"/>
                </a:solidFill>
                <a:latin typeface="Arial" panose="020B0604020202020204" pitchFamily="34" charset="0"/>
              </a:rPr>
              <a:t>και την απόσταση</a:t>
            </a: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</a:rPr>
              <a:t> (50, 100cm)</a:t>
            </a:r>
            <a:r>
              <a:rPr lang="el-GR" i="1" dirty="0">
                <a:solidFill>
                  <a:srgbClr val="000000"/>
                </a:solidFill>
                <a:latin typeface="Arial" panose="020B0604020202020204" pitchFamily="34" charset="0"/>
              </a:rPr>
              <a:t> της λάμπας από τη φιάλη.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0BEB80-7D53-BC44-752B-E6EC3471D3B9}"/>
              </a:ext>
            </a:extLst>
          </p:cNvPr>
          <p:cNvSpPr txBox="1"/>
          <p:nvPr/>
        </p:nvSpPr>
        <p:spPr>
          <a:xfrm>
            <a:off x="5455444" y="216158"/>
            <a:ext cx="6186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https://amrita.olabs.edu.in/?sub=79&amp;brch=16&amp;sim=126&amp;cnt=4</a:t>
            </a:r>
            <a:r>
              <a:rPr lang="el-GR" dirty="0"/>
              <a:t> 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5F3D19-E0FB-31E6-2558-DBCC27781D54}"/>
              </a:ext>
            </a:extLst>
          </p:cNvPr>
          <p:cNvSpPr txBox="1"/>
          <p:nvPr/>
        </p:nvSpPr>
        <p:spPr>
          <a:xfrm>
            <a:off x="654844" y="2296110"/>
            <a:ext cx="353615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dirty="0"/>
              <a:t>Ενδεικτική διάρκεια: 10-12 λεπτά</a:t>
            </a:r>
          </a:p>
          <a:p>
            <a:endParaRPr lang="el-GR" dirty="0"/>
          </a:p>
          <a:p>
            <a:r>
              <a:rPr lang="el-GR" dirty="0"/>
              <a:t>Αίθουσα υπολογιστών</a:t>
            </a:r>
          </a:p>
          <a:p>
            <a:r>
              <a:rPr lang="el-GR" dirty="0"/>
              <a:t>Πρόγραμμα προσομοίωσης</a:t>
            </a:r>
          </a:p>
          <a:p>
            <a:r>
              <a:rPr lang="el-GR" dirty="0"/>
              <a:t>Φύλλα καταγραφής μετρήσεων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7CEBF4-95AB-FE43-F52D-C66D940F6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411" b="60379"/>
          <a:stretch/>
        </p:blipFill>
        <p:spPr>
          <a:xfrm>
            <a:off x="0" y="782507"/>
            <a:ext cx="5305425" cy="5215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1630E0-855D-6AEF-7B18-1BCF3A057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962" y="556915"/>
            <a:ext cx="6858638" cy="45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73CD40-6342-69EB-5D35-48071A81F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9BF439C-500B-56A9-7CF7-038D47995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49" y="66675"/>
            <a:ext cx="5286377" cy="35407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3BE7AB-8F23-A485-0B6B-95FB417BF4F3}"/>
              </a:ext>
            </a:extLst>
          </p:cNvPr>
          <p:cNvSpPr txBox="1"/>
          <p:nvPr/>
        </p:nvSpPr>
        <p:spPr>
          <a:xfrm>
            <a:off x="359569" y="1694993"/>
            <a:ext cx="5441156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dirty="0"/>
              <a:t>Ενδεικτική διάρκεια: 10 λεπτά</a:t>
            </a:r>
          </a:p>
          <a:p>
            <a:endParaRPr lang="el-GR" dirty="0"/>
          </a:p>
          <a:p>
            <a:pPr algn="l"/>
            <a:r>
              <a:rPr lang="el-GR" i="1" dirty="0">
                <a:solidFill>
                  <a:srgbClr val="000000"/>
                </a:solidFill>
                <a:latin typeface="Arial" panose="020B0604020202020204" pitchFamily="34" charset="0"/>
              </a:rPr>
              <a:t>Ένας εκπρόσωπος από κάποιες ομάδες περιγράφει τις μετρήσεις της ομάδας.</a:t>
            </a:r>
          </a:p>
          <a:p>
            <a:pPr algn="l"/>
            <a:endParaRPr lang="el-GR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l-GR" i="1" dirty="0">
                <a:solidFill>
                  <a:srgbClr val="000000"/>
                </a:solidFill>
                <a:latin typeface="Arial" panose="020B0604020202020204" pitchFamily="34" charset="0"/>
              </a:rPr>
              <a:t>Ο εκπαιδευτικός έχει ήδη τις μετρήσεις (διαχείριση χρόνου) αλλά τις καταγράφει και στον πίνακα.</a:t>
            </a:r>
          </a:p>
          <a:p>
            <a:pPr algn="l"/>
            <a:endParaRPr lang="el-GR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l-GR" i="1" dirty="0">
                <a:solidFill>
                  <a:srgbClr val="000000"/>
                </a:solidFill>
                <a:latin typeface="Arial" panose="020B0604020202020204" pitchFamily="34" charset="0"/>
              </a:rPr>
              <a:t>Τί παρατηρείτε ως προς τις μετρήσεις σας;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2C32E0-087E-5E47-6557-9B79CDC14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414" y="3213294"/>
            <a:ext cx="5286377" cy="36178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AC0E4C-70C7-CBDA-3BD1-EACF8FB06E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0219" b="40667"/>
          <a:stretch/>
        </p:blipFill>
        <p:spPr>
          <a:xfrm>
            <a:off x="180974" y="769329"/>
            <a:ext cx="6032297" cy="6224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19EE35-943F-79B7-3F91-1D391D2C9A23}"/>
              </a:ext>
            </a:extLst>
          </p:cNvPr>
          <p:cNvSpPr txBox="1"/>
          <p:nvPr/>
        </p:nvSpPr>
        <p:spPr>
          <a:xfrm>
            <a:off x="276226" y="123825"/>
            <a:ext cx="4816884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>
                <a:latin typeface="Comic Sans MS" panose="030F0702030302020204" pitchFamily="66" charset="0"/>
              </a:rPr>
              <a:t>Βήμα 2</a:t>
            </a:r>
            <a:r>
              <a:rPr lang="el-GR" sz="2400" baseline="30000" dirty="0">
                <a:latin typeface="Comic Sans MS" panose="030F0702030302020204" pitchFamily="66" charset="0"/>
              </a:rPr>
              <a:t>ο </a:t>
            </a:r>
            <a:r>
              <a:rPr lang="el-GR" sz="2400" dirty="0">
                <a:latin typeface="Comic Sans MS" panose="030F0702030302020204" pitchFamily="66" charset="0"/>
              </a:rPr>
              <a:t> Εξερεύνηση (</a:t>
            </a:r>
            <a:r>
              <a:rPr lang="en-GB" sz="2400" dirty="0">
                <a:latin typeface="Comic Sans MS" panose="030F0702030302020204" pitchFamily="66" charset="0"/>
              </a:rPr>
              <a:t>explore)</a:t>
            </a:r>
          </a:p>
        </p:txBody>
      </p:sp>
    </p:spTree>
    <p:extLst>
      <p:ext uri="{BB962C8B-B14F-4D97-AF65-F5344CB8AC3E}">
        <p14:creationId xmlns:p14="http://schemas.microsoft.com/office/powerpoint/2010/main" val="385033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EFC7B3-1941-CD20-6B18-D62895B4C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918963-41C6-5EB3-60F4-DB9C1DEFFE45}"/>
              </a:ext>
            </a:extLst>
          </p:cNvPr>
          <p:cNvSpPr txBox="1"/>
          <p:nvPr/>
        </p:nvSpPr>
        <p:spPr>
          <a:xfrm>
            <a:off x="5455444" y="216158"/>
            <a:ext cx="6186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https://amrita.olabs.edu.in/?sub=79&amp;brch=16&amp;sim=126&amp;cnt=4</a:t>
            </a:r>
            <a:r>
              <a:rPr lang="el-GR" dirty="0"/>
              <a:t> 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A23532-E2EF-0BD0-07E1-F6C48898FE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411" b="60379"/>
          <a:stretch/>
        </p:blipFill>
        <p:spPr>
          <a:xfrm>
            <a:off x="0" y="782507"/>
            <a:ext cx="5305425" cy="5215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483C11-9A27-91B0-1665-067EA613D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962" y="556915"/>
            <a:ext cx="6858638" cy="4593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374E91-8D5E-45B5-44E4-53B95D5D6CF8}"/>
              </a:ext>
            </a:extLst>
          </p:cNvPr>
          <p:cNvSpPr txBox="1"/>
          <p:nvPr/>
        </p:nvSpPr>
        <p:spPr>
          <a:xfrm>
            <a:off x="244270" y="2092004"/>
            <a:ext cx="4816884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dirty="0"/>
              <a:t>Ενδεικτική διάρκεια: 10 λεπτά</a:t>
            </a:r>
          </a:p>
          <a:p>
            <a:pPr algn="l"/>
            <a:endParaRPr lang="el-GR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l-GR" i="1" dirty="0">
                <a:solidFill>
                  <a:srgbClr val="000000"/>
                </a:solidFill>
                <a:latin typeface="Arial" panose="020B0604020202020204" pitchFamily="34" charset="0"/>
              </a:rPr>
              <a:t>Συζητάμε ότι παράγονται περισσότερες φυσαλίδες όταν το φυτό δέχεται περισσότερο φως.</a:t>
            </a:r>
          </a:p>
          <a:p>
            <a:pPr algn="l"/>
            <a:endParaRPr lang="el-GR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l-GR" i="1" dirty="0">
                <a:solidFill>
                  <a:srgbClr val="000000"/>
                </a:solidFill>
                <a:latin typeface="Arial" panose="020B0604020202020204" pitchFamily="34" charset="0"/>
              </a:rPr>
              <a:t>Εξηγούμε ότι οι φυσαλίδες είναι το οξυγόνο που παράγεται κατά τη φωτοσύνθεση, ότι απαραίτητη είναι και η χλωροφύλλη εκτός από το φως </a:t>
            </a:r>
            <a:r>
              <a:rPr lang="el-GR" i="1" dirty="0" err="1">
                <a:solidFill>
                  <a:srgbClr val="000000"/>
                </a:solidFill>
                <a:latin typeface="Arial" panose="020B0604020202020204" pitchFamily="34" charset="0"/>
              </a:rPr>
              <a:t>κλπ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8B5D6-9B17-69A4-448B-BAAF283310B5}"/>
              </a:ext>
            </a:extLst>
          </p:cNvPr>
          <p:cNvSpPr txBox="1"/>
          <p:nvPr/>
        </p:nvSpPr>
        <p:spPr>
          <a:xfrm>
            <a:off x="276226" y="123825"/>
            <a:ext cx="4816884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>
                <a:latin typeface="Comic Sans MS" panose="030F0702030302020204" pitchFamily="66" charset="0"/>
              </a:rPr>
              <a:t>Βήμα 3</a:t>
            </a:r>
            <a:r>
              <a:rPr lang="el-GR" sz="2400" baseline="30000" dirty="0">
                <a:latin typeface="Comic Sans MS" panose="030F0702030302020204" pitchFamily="66" charset="0"/>
              </a:rPr>
              <a:t>ο </a:t>
            </a:r>
            <a:r>
              <a:rPr lang="el-GR" sz="2400" dirty="0">
                <a:latin typeface="Comic Sans MS" panose="030F0702030302020204" pitchFamily="66" charset="0"/>
              </a:rPr>
              <a:t> Επεξήγηση (</a:t>
            </a:r>
            <a:r>
              <a:rPr lang="en-GB" sz="2400" dirty="0">
                <a:latin typeface="Comic Sans MS" panose="030F0702030302020204" pitchFamily="66" charset="0"/>
              </a:rPr>
              <a:t>explore)</a:t>
            </a:r>
          </a:p>
        </p:txBody>
      </p:sp>
    </p:spTree>
    <p:extLst>
      <p:ext uri="{BB962C8B-B14F-4D97-AF65-F5344CB8AC3E}">
        <p14:creationId xmlns:p14="http://schemas.microsoft.com/office/powerpoint/2010/main" val="153516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36D4BE-B5CD-7A47-C6C1-0D0CD86A1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7618E0-F9CD-A3AB-5390-6381BFF4FBBB}"/>
              </a:ext>
            </a:extLst>
          </p:cNvPr>
          <p:cNvSpPr txBox="1"/>
          <p:nvPr/>
        </p:nvSpPr>
        <p:spPr>
          <a:xfrm>
            <a:off x="276226" y="123825"/>
            <a:ext cx="5153024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>
                <a:latin typeface="Comic Sans MS" panose="030F0702030302020204" pitchFamily="66" charset="0"/>
              </a:rPr>
              <a:t>Βήμα </a:t>
            </a:r>
            <a:r>
              <a:rPr lang="en-GB" sz="2400" dirty="0">
                <a:latin typeface="Comic Sans MS" panose="030F0702030302020204" pitchFamily="66" charset="0"/>
              </a:rPr>
              <a:t>4</a:t>
            </a:r>
            <a:r>
              <a:rPr lang="el-GR" sz="2400" baseline="30000" dirty="0">
                <a:latin typeface="Comic Sans MS" panose="030F0702030302020204" pitchFamily="66" charset="0"/>
              </a:rPr>
              <a:t>ο </a:t>
            </a:r>
            <a:r>
              <a:rPr lang="el-GR" sz="2400" dirty="0">
                <a:latin typeface="Comic Sans MS" panose="030F0702030302020204" pitchFamily="66" charset="0"/>
              </a:rPr>
              <a:t> Επεξεργασία (</a:t>
            </a:r>
            <a:r>
              <a:rPr lang="en-GB" sz="2400" dirty="0">
                <a:latin typeface="Comic Sans MS" panose="030F0702030302020204" pitchFamily="66" charset="0"/>
              </a:rPr>
              <a:t>elaboration)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491035-CCF5-A0E5-9ED6-B62349C9AEDF}"/>
              </a:ext>
            </a:extLst>
          </p:cNvPr>
          <p:cNvSpPr txBox="1"/>
          <p:nvPr/>
        </p:nvSpPr>
        <p:spPr>
          <a:xfrm>
            <a:off x="276226" y="2463791"/>
            <a:ext cx="5441156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dirty="0"/>
              <a:t>Ενδεικτική διάρκεια: 5 λεπτά</a:t>
            </a:r>
          </a:p>
          <a:p>
            <a:endParaRPr lang="el-GR" dirty="0"/>
          </a:p>
          <a:p>
            <a:pPr algn="l"/>
            <a:r>
              <a:rPr lang="el-GR" i="1" dirty="0">
                <a:solidFill>
                  <a:srgbClr val="000000"/>
                </a:solidFill>
                <a:latin typeface="Arial" panose="020B0604020202020204" pitchFamily="34" charset="0"/>
              </a:rPr>
              <a:t>Συζήτηση-επεξεργασία με ερωτήσεις όπως</a:t>
            </a:r>
          </a:p>
          <a:p>
            <a:pPr algn="l"/>
            <a:endParaRPr lang="el-GR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l-GR" i="1" dirty="0">
                <a:solidFill>
                  <a:srgbClr val="000000"/>
                </a:solidFill>
                <a:latin typeface="Arial" panose="020B0604020202020204" pitchFamily="34" charset="0"/>
              </a:rPr>
              <a:t>Πώς αποκτούν ενέργεια τα φυτά για ζήσουν?</a:t>
            </a:r>
          </a:p>
          <a:p>
            <a:pPr algn="l"/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Φωτοσύνθεση</a:t>
            </a:r>
          </a:p>
          <a:p>
            <a:pPr algn="l"/>
            <a:endParaRPr lang="el-GR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l"/>
            <a:r>
              <a:rPr lang="el-GR" i="1" dirty="0">
                <a:solidFill>
                  <a:srgbClr val="000000"/>
                </a:solidFill>
                <a:latin typeface="Arial" panose="020B0604020202020204" pitchFamily="34" charset="0"/>
              </a:rPr>
              <a:t>Τί είναι απαραίτητο για τη φωτοσύνθεση?</a:t>
            </a:r>
          </a:p>
          <a:p>
            <a:pPr algn="l"/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Νερό, διοξείδιο του άνθρακα, ηλιακό φως</a:t>
            </a:r>
          </a:p>
          <a:p>
            <a:pPr algn="l"/>
            <a:endParaRPr lang="el-GR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l"/>
            <a:r>
              <a:rPr lang="el-GR" i="1" dirty="0">
                <a:solidFill>
                  <a:srgbClr val="000000"/>
                </a:solidFill>
                <a:latin typeface="Arial" panose="020B0604020202020204" pitchFamily="34" charset="0"/>
              </a:rPr>
              <a:t>Σε ποια μέρη του φυτού γίνεται η φωτοσύνθεση?</a:t>
            </a:r>
          </a:p>
          <a:p>
            <a:pPr algn="l"/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Πράσινα μέρη (χλωροφύλλη)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F6FDCA-B0AA-DECD-7819-E0F3D68C1C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285" b="22164"/>
          <a:stretch/>
        </p:blipFill>
        <p:spPr>
          <a:xfrm>
            <a:off x="95250" y="1339700"/>
            <a:ext cx="6219825" cy="5557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667C52-63A7-69CA-426D-9BA47234A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597" y="354657"/>
            <a:ext cx="5820834" cy="444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12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FFB542-1FF6-490B-9543-AF4FA034A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884043-9C58-C971-7F70-BE12DB101AF9}"/>
              </a:ext>
            </a:extLst>
          </p:cNvPr>
          <p:cNvSpPr txBox="1"/>
          <p:nvPr/>
        </p:nvSpPr>
        <p:spPr>
          <a:xfrm>
            <a:off x="276226" y="123825"/>
            <a:ext cx="4816884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>
                <a:latin typeface="Comic Sans MS" panose="030F0702030302020204" pitchFamily="66" charset="0"/>
              </a:rPr>
              <a:t>Βήμα </a:t>
            </a:r>
            <a:r>
              <a:rPr lang="en-GB" sz="2400" dirty="0">
                <a:latin typeface="Comic Sans MS" panose="030F0702030302020204" pitchFamily="66" charset="0"/>
              </a:rPr>
              <a:t>5</a:t>
            </a:r>
            <a:r>
              <a:rPr lang="el-GR" sz="2400" baseline="30000" dirty="0">
                <a:latin typeface="Comic Sans MS" panose="030F0702030302020204" pitchFamily="66" charset="0"/>
              </a:rPr>
              <a:t>ο </a:t>
            </a:r>
            <a:r>
              <a:rPr lang="el-GR" sz="2400" dirty="0">
                <a:latin typeface="Comic Sans MS" panose="030F0702030302020204" pitchFamily="66" charset="0"/>
              </a:rPr>
              <a:t> Εκτίμηση (</a:t>
            </a:r>
            <a:r>
              <a:rPr lang="en-GB" sz="2400" dirty="0">
                <a:latin typeface="Comic Sans MS" panose="030F0702030302020204" pitchFamily="66" charset="0"/>
              </a:rPr>
              <a:t>evaluation)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6803B8-EB71-495D-8004-3D361CAC4FA5}"/>
              </a:ext>
            </a:extLst>
          </p:cNvPr>
          <p:cNvSpPr txBox="1"/>
          <p:nvPr/>
        </p:nvSpPr>
        <p:spPr>
          <a:xfrm>
            <a:off x="359569" y="1533068"/>
            <a:ext cx="544115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dirty="0"/>
              <a:t>Ενδεικτική διάρκεια</a:t>
            </a:r>
            <a:r>
              <a:rPr lang="el-GR" b="1"/>
              <a:t>: 7-</a:t>
            </a:r>
            <a:r>
              <a:rPr lang="en-GB" b="1"/>
              <a:t>10</a:t>
            </a:r>
            <a:r>
              <a:rPr lang="el-GR" b="1" dirty="0"/>
              <a:t> λεπτά</a:t>
            </a:r>
          </a:p>
          <a:p>
            <a:endParaRPr lang="el-GR" dirty="0"/>
          </a:p>
          <a:p>
            <a:pPr algn="l"/>
            <a:r>
              <a:rPr lang="el-GR" i="1" dirty="0">
                <a:solidFill>
                  <a:srgbClr val="000000"/>
                </a:solidFill>
                <a:latin typeface="Arial" panose="020B0604020202020204" pitchFamily="34" charset="0"/>
              </a:rPr>
              <a:t>Συμπλήρωση του φύλλου εργασίας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7F7A0-EB4F-4A79-C8FF-59BC8794285E}"/>
              </a:ext>
            </a:extLst>
          </p:cNvPr>
          <p:cNvSpPr txBox="1"/>
          <p:nvPr/>
        </p:nvSpPr>
        <p:spPr>
          <a:xfrm>
            <a:off x="172679" y="3429000"/>
            <a:ext cx="622812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dirty="0"/>
              <a:t>Προσδοκώμενα μαθησιακά αποτελέσματα:</a:t>
            </a:r>
          </a:p>
          <a:p>
            <a:r>
              <a:rPr lang="el-GR" b="1" dirty="0"/>
              <a:t>Οι μαθητές να…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εξηγήσουν με απλά λόγια τη λειτουργία της φωτοσύνθεσης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διαπιστώσουν ότι είναι απαραίτητο το ηλιακό φως και η χλωροφύλλη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αναφέρουν ότι κατά τη φωτοσύνθεση τα φυτά προσλαμβάνουν διοξείδιο του άνθρακα και αποβάλλουν οξυγόνο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82254-FE86-C3E1-CE7D-119FDB7ED4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152"/>
          <a:stretch/>
        </p:blipFill>
        <p:spPr>
          <a:xfrm>
            <a:off x="359569" y="765001"/>
            <a:ext cx="5229225" cy="588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8BC3C-E55A-C3A4-2A21-CA79D6EB6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671" y="48193"/>
            <a:ext cx="5229225" cy="64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7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C30A1A-679C-D1D5-755C-736F588ED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976" y="994410"/>
            <a:ext cx="2521792" cy="540143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9B98C6-061E-DC1F-D513-9D70E23691F0}"/>
              </a:ext>
            </a:extLst>
          </p:cNvPr>
          <p:cNvSpPr/>
          <p:nvPr/>
        </p:nvSpPr>
        <p:spPr>
          <a:xfrm>
            <a:off x="515163" y="356830"/>
            <a:ext cx="108100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Ευχαριστούμε για την προσοχή σας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F08810-FB51-72CD-8E27-9EAD6509936F}"/>
              </a:ext>
            </a:extLst>
          </p:cNvPr>
          <p:cNvSpPr/>
          <p:nvPr/>
        </p:nvSpPr>
        <p:spPr>
          <a:xfrm>
            <a:off x="4006057" y="2771795"/>
            <a:ext cx="47799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Ερωτήσεις;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7EB63D-218B-3E4A-6A99-C3320D311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109" y="1280160"/>
            <a:ext cx="2388384" cy="511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623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233</TotalTime>
  <Words>522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Wingdings</vt:lpstr>
      <vt:lpstr>Retrospect</vt:lpstr>
      <vt:lpstr>ΤΟ ΜΟΝΤΕΛΟ 5Ε ΓΙΑ ΤΗ ΔΙΔΑΣΚΑΛΙΑ ΤΗΣ ΦΩΤΟΣΥΝΘΕΣΗΣ  ΣΤ’ ΤΑΞΗ ΔΗΜΟΤΙΚΟΥ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Panayiota Kotsakiozi</dc:creator>
  <cp:lastModifiedBy>Panayiota Kotsakiozi</cp:lastModifiedBy>
  <cp:revision>57</cp:revision>
  <dcterms:created xsi:type="dcterms:W3CDTF">2024-10-13T13:20:09Z</dcterms:created>
  <dcterms:modified xsi:type="dcterms:W3CDTF">2025-01-08T05:52:35Z</dcterms:modified>
</cp:coreProperties>
</file>