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#1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1" qsCatId="simple" csTypeId="urn:microsoft.com/office/officeart/2005/8/colors/accent3_4#1" csCatId="accent1" phldr="0"/>
      <dgm:spPr/>
    </dgm:pt>
    <dgm:pt modelId="{BEB4A0DE-FB16-4C4F-8DEA-03570694B93A}">
      <dgm:prSet phldrT="[Text]" phldr="0" custT="0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/>
            <a:t>Σύνδεση με το προηγούμενο μάθημα</a:t>
          </a:r>
        </a:p>
      </dgm:t>
    </dgm:pt>
    <dgm:pt modelId="{A1CD0B47-03FC-4535-A972-2673574CE2F3}" type="parTrans" cxnId="{0D261B03-99D7-415F-A7DE-8DE00C629C51}">
      <dgm:prSet/>
      <dgm:spPr/>
    </dgm:pt>
    <dgm:pt modelId="{66283CB7-69B8-41D5-A569-950515985F71}" type="sibTrans" cxnId="{0D261B03-99D7-415F-A7DE-8DE00C629C51}">
      <dgm:prSet/>
      <dgm:spPr/>
    </dgm:pt>
    <dgm:pt modelId="{11A5EA0A-517A-463B-9BA8-5EB54D7D10F8}">
      <dgm:prSet phldrT="[Text]" phldr="0" custT="0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Κατ</a:t>
          </a:r>
          <a:r>
            <a:rPr lang="el-GR" altLang="en-US" dirty="0" err="1"/>
            <a:t>ανόηση</a:t>
          </a:r>
          <a:r>
            <a:rPr lang="el-GR" altLang="en-US" dirty="0"/>
            <a:t> και περιγραφή των ομάδων αίματος</a:t>
          </a:r>
          <a:endParaRPr lang="en-US" dirty="0"/>
        </a:p>
      </dgm:t>
    </dgm:pt>
    <dgm:pt modelId="{E2B15CF1-464F-45CC-BFE4-6F0AA417C19E}" type="parTrans" cxnId="{3C328AB6-AFA3-49AB-9557-3DCB7C960232}">
      <dgm:prSet/>
      <dgm:spPr/>
    </dgm:pt>
    <dgm:pt modelId="{4EA87785-B7B3-4F48-BB13-D91C5DEA8DC1}" type="sibTrans" cxnId="{3C328AB6-AFA3-49AB-9557-3DCB7C960232}">
      <dgm:prSet/>
      <dgm:spPr/>
    </dgm:pt>
    <dgm:pt modelId="{25EF8B53-4C57-43A4-9FE1-40C318A0AD88}">
      <dgm:prSet phldrT="[Text]" phldr="0" custT="0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altLang="en-US" dirty="0"/>
            <a:t>Συμβατότητα των ομάδων αίματος</a:t>
          </a:r>
        </a:p>
      </dgm:t>
    </dgm:pt>
    <dgm:pt modelId="{62CE1C4C-AE05-4247-9728-BCA5F5CA780A}" type="parTrans" cxnId="{06D4CE5E-CF2F-4B71-83C5-838206153A37}">
      <dgm:prSet/>
      <dgm:spPr/>
    </dgm:pt>
    <dgm:pt modelId="{F463D266-32E5-414A-9781-DA46FFE60955}" type="sibTrans" cxnId="{06D4CE5E-CF2F-4B71-83C5-838206153A37}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</dgm:pt>
  </dgm:ptLst>
  <dgm:cxnLst>
    <dgm:cxn modelId="{0D261B03-99D7-415F-A7DE-8DE00C629C51}" srcId="{800EE499-D129-484D-B5C0-D0F3AC30E8B1}" destId="{BEB4A0DE-FB16-4C4F-8DEA-03570694B93A}" srcOrd="0" destOrd="0" parTransId="{A1CD0B47-03FC-4535-A972-2673574CE2F3}" sibTransId="{66283CB7-69B8-41D5-A569-950515985F71}"/>
    <dgm:cxn modelId="{78554431-AB52-44EB-9571-80FD3B3D6280}" type="presOf" srcId="{800EE499-D129-484D-B5C0-D0F3AC30E8B1}" destId="{3A30B1D0-F146-41C6-9373-8CC849B0566C}" srcOrd="0" destOrd="0" presId="urn:microsoft.com/office/officeart/2005/8/layout/vList3"/>
    <dgm:cxn modelId="{06D4CE5E-CF2F-4B71-83C5-838206153A37}" srcId="{800EE499-D129-484D-B5C0-D0F3AC30E8B1}" destId="{25EF8B53-4C57-43A4-9FE1-40C318A0AD88}" srcOrd="2" destOrd="0" parTransId="{62CE1C4C-AE05-4247-9728-BCA5F5CA780A}" sibTransId="{F463D266-32E5-414A-9781-DA46FFE60955}"/>
    <dgm:cxn modelId="{15A9634A-00F6-42CA-A209-1B3CED489A18}" type="presOf" srcId="{25EF8B53-4C57-43A4-9FE1-40C318A0AD88}" destId="{00C34D87-B2DD-493A-BAA2-1A14EA17DEB1}" srcOrd="0" destOrd="0" presId="urn:microsoft.com/office/officeart/2005/8/layout/vList3"/>
    <dgm:cxn modelId="{7F854854-E11B-4466-BC76-EC5518EB287C}" type="presOf" srcId="{11A5EA0A-517A-463B-9BA8-5EB54D7D10F8}" destId="{DC27DDA6-73A4-45AF-8B52-70E594C6E063}" srcOrd="0" destOrd="0" presId="urn:microsoft.com/office/officeart/2005/8/layout/vList3"/>
    <dgm:cxn modelId="{2548D655-D06F-4831-885B-F1B04991C85F}" type="presOf" srcId="{BEB4A0DE-FB16-4C4F-8DEA-03570694B93A}" destId="{5D3E6026-A697-4D8F-84B5-C5321A8528B3}" srcOrd="0" destOrd="0" presId="urn:microsoft.com/office/officeart/2005/8/layout/vList3"/>
    <dgm:cxn modelId="{3C328AB6-AFA3-49AB-9557-3DCB7C960232}" srcId="{800EE499-D129-484D-B5C0-D0F3AC30E8B1}" destId="{11A5EA0A-517A-463B-9BA8-5EB54D7D10F8}" srcOrd="1" destOrd="0" parTransId="{E2B15CF1-464F-45CC-BFE4-6F0AA417C19E}" sibTransId="{4EA87785-B7B3-4F48-BB13-D91C5DEA8DC1}"/>
    <dgm:cxn modelId="{ABF881C8-0603-4B06-866F-8A79767AFC45}" type="presOf" srcId="{66283CB7-69B8-41D5-A569-950515985F71}" destId="{01F33C7F-4C3C-42D3-8542-4BC345A10B4C}" srcOrd="0" destOrd="0" presId="urn:microsoft.com/office/officeart/2005/8/layout/vList3"/>
    <dgm:cxn modelId="{252861F6-AFC2-4042-A515-54E38379DA33}" type="presOf" srcId="{4EA87785-B7B3-4F48-BB13-D91C5DEA8DC1}" destId="{1BD648EC-230D-47E1-A618-F93D265B0703}" srcOrd="0" destOrd="0" presId="urn:microsoft.com/office/officeart/2005/8/layout/vList3"/>
    <dgm:cxn modelId="{F865D858-C4B2-41E6-961A-9BC6B0EE92CE}" type="presParOf" srcId="{3A30B1D0-F146-41C6-9373-8CC849B0566C}" destId="{65AAD8D9-A2BB-4BC0-ADC4-32A3E0934999}" srcOrd="0" destOrd="0" presId="urn:microsoft.com/office/officeart/2005/8/layout/vList3"/>
    <dgm:cxn modelId="{7A41AD4B-2258-4148-BED2-4CDA7A984CF4}" type="presParOf" srcId="{65AAD8D9-A2BB-4BC0-ADC4-32A3E0934999}" destId="{F8DF891C-0D10-4055-A8A8-3FC34ADEDC5B}" srcOrd="0" destOrd="0" presId="urn:microsoft.com/office/officeart/2005/8/layout/vList3"/>
    <dgm:cxn modelId="{9E40F930-563A-440F-BAC7-078223991F75}" type="presParOf" srcId="{65AAD8D9-A2BB-4BC0-ADC4-32A3E0934999}" destId="{5D3E6026-A697-4D8F-84B5-C5321A8528B3}" srcOrd="1" destOrd="0" presId="urn:microsoft.com/office/officeart/2005/8/layout/vList3"/>
    <dgm:cxn modelId="{DE360FDA-AF55-49A5-9A98-D9F3F859CEC5}" type="presParOf" srcId="{3A30B1D0-F146-41C6-9373-8CC849B0566C}" destId="{01F33C7F-4C3C-42D3-8542-4BC345A10B4C}" srcOrd="1" destOrd="0" presId="urn:microsoft.com/office/officeart/2005/8/layout/vList3"/>
    <dgm:cxn modelId="{3F9D2821-A415-4126-A231-2FAF308DFAC0}" type="presParOf" srcId="{3A30B1D0-F146-41C6-9373-8CC849B0566C}" destId="{5373068E-DCEB-4D3C-BFF1-43C34CE727FD}" srcOrd="2" destOrd="0" presId="urn:microsoft.com/office/officeart/2005/8/layout/vList3"/>
    <dgm:cxn modelId="{AE5ADFE4-D779-4AAA-8BA5-0C864EA8D28D}" type="presParOf" srcId="{5373068E-DCEB-4D3C-BFF1-43C34CE727FD}" destId="{48C23F44-CDC2-4998-B9C4-F737C51D3228}" srcOrd="0" destOrd="0" presId="urn:microsoft.com/office/officeart/2005/8/layout/vList3"/>
    <dgm:cxn modelId="{EA26484E-F7BE-4A2B-994F-6671C642C5F8}" type="presParOf" srcId="{5373068E-DCEB-4D3C-BFF1-43C34CE727FD}" destId="{DC27DDA6-73A4-45AF-8B52-70E594C6E063}" srcOrd="1" destOrd="0" presId="urn:microsoft.com/office/officeart/2005/8/layout/vList3"/>
    <dgm:cxn modelId="{A0FF158A-FA38-4487-BB7D-E2B8E517666B}" type="presParOf" srcId="{3A30B1D0-F146-41C6-9373-8CC849B0566C}" destId="{1BD648EC-230D-47E1-A618-F93D265B0703}" srcOrd="3" destOrd="0" presId="urn:microsoft.com/office/officeart/2005/8/layout/vList3"/>
    <dgm:cxn modelId="{FEA4B574-F63B-4519-A556-402237F3C7C3}" type="presParOf" srcId="{3A30B1D0-F146-41C6-9373-8CC849B0566C}" destId="{7D4A810A-A6D4-47BA-AF8D-AB4F73C04080}" srcOrd="4" destOrd="0" presId="urn:microsoft.com/office/officeart/2005/8/layout/vList3"/>
    <dgm:cxn modelId="{4D2A1E3D-0B5E-453D-A3A3-9F5E22B9211B}" type="presParOf" srcId="{7D4A810A-A6D4-47BA-AF8D-AB4F73C04080}" destId="{69DE5637-6198-4292-ADFF-69DC2A063BC5}" srcOrd="0" destOrd="0" presId="urn:microsoft.com/office/officeart/2005/8/layout/vList3"/>
    <dgm:cxn modelId="{7F05944E-9D68-4D83-B4D8-A21E675C3C3A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6026-A697-4D8F-84B5-C5321A8528B3}">
      <dsp:nvSpPr>
        <dsp:cNvPr id="0" name=""/>
        <dsp:cNvSpPr/>
      </dsp:nvSpPr>
      <dsp:spPr>
        <a:xfrm rot="10800000">
          <a:off x="1419356" y="1738"/>
          <a:ext cx="4585061" cy="105789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0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n-US" sz="2400" kern="1200"/>
            <a:t>Σύνδεση με το προηγούμενο μάθημα</a:t>
          </a:r>
        </a:p>
      </dsp:txBody>
      <dsp:txXfrm rot="10800000">
        <a:off x="1683829" y="1738"/>
        <a:ext cx="4320588" cy="1057891"/>
      </dsp:txXfrm>
    </dsp:sp>
    <dsp:sp modelId="{F8DF891C-0D10-4055-A8A8-3FC34ADEDC5B}">
      <dsp:nvSpPr>
        <dsp:cNvPr id="0" name=""/>
        <dsp:cNvSpPr/>
      </dsp:nvSpPr>
      <dsp:spPr>
        <a:xfrm>
          <a:off x="890411" y="1738"/>
          <a:ext cx="1057891" cy="105789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7DDA6-73A4-45AF-8B52-70E594C6E063}">
      <dsp:nvSpPr>
        <dsp:cNvPr id="0" name=""/>
        <dsp:cNvSpPr/>
      </dsp:nvSpPr>
      <dsp:spPr>
        <a:xfrm rot="10800000">
          <a:off x="1419356" y="1375419"/>
          <a:ext cx="4585061" cy="1057891"/>
        </a:xfrm>
        <a:prstGeom prst="homePlate">
          <a:avLst/>
        </a:prstGeom>
        <a:solidFill>
          <a:schemeClr val="accent3">
            <a:shade val="50000"/>
            <a:hueOff val="45255"/>
            <a:satOff val="48792"/>
            <a:lumOff val="197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0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Κατ</a:t>
          </a:r>
          <a:r>
            <a:rPr lang="el-GR" altLang="en-US" sz="2400" kern="1200" dirty="0" err="1"/>
            <a:t>ανόηση</a:t>
          </a:r>
          <a:r>
            <a:rPr lang="el-GR" altLang="en-US" sz="2400" kern="1200" dirty="0"/>
            <a:t> και περιγραφή των ομάδων αίματος</a:t>
          </a:r>
          <a:endParaRPr lang="en-US" sz="2400" kern="1200" dirty="0"/>
        </a:p>
      </dsp:txBody>
      <dsp:txXfrm rot="10800000">
        <a:off x="1683829" y="1375419"/>
        <a:ext cx="4320588" cy="1057891"/>
      </dsp:txXfrm>
    </dsp:sp>
    <dsp:sp modelId="{48C23F44-CDC2-4998-B9C4-F737C51D3228}">
      <dsp:nvSpPr>
        <dsp:cNvPr id="0" name=""/>
        <dsp:cNvSpPr/>
      </dsp:nvSpPr>
      <dsp:spPr>
        <a:xfrm>
          <a:off x="890411" y="1375419"/>
          <a:ext cx="1057891" cy="1057891"/>
        </a:xfrm>
        <a:prstGeom prst="ellipse">
          <a:avLst/>
        </a:prstGeom>
        <a:solidFill>
          <a:schemeClr val="accent3">
            <a:tint val="50000"/>
            <a:hueOff val="-3051"/>
            <a:satOff val="0"/>
            <a:lumOff val="-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34D87-B2DD-493A-BAA2-1A14EA17DEB1}">
      <dsp:nvSpPr>
        <dsp:cNvPr id="0" name=""/>
        <dsp:cNvSpPr/>
      </dsp:nvSpPr>
      <dsp:spPr>
        <a:xfrm rot="10800000">
          <a:off x="1419356" y="2749099"/>
          <a:ext cx="4585061" cy="1057891"/>
        </a:xfrm>
        <a:prstGeom prst="homePlate">
          <a:avLst/>
        </a:prstGeom>
        <a:solidFill>
          <a:schemeClr val="accent3">
            <a:shade val="50000"/>
            <a:hueOff val="45255"/>
            <a:satOff val="48792"/>
            <a:lumOff val="197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0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en-US" sz="2400" kern="1200" dirty="0"/>
            <a:t>Συμβατότητα των ομάδων αίματος</a:t>
          </a:r>
        </a:p>
      </dsp:txBody>
      <dsp:txXfrm rot="10800000">
        <a:off x="1683829" y="2749099"/>
        <a:ext cx="4320588" cy="1057891"/>
      </dsp:txXfrm>
    </dsp:sp>
    <dsp:sp modelId="{69DE5637-6198-4292-ADFF-69DC2A063BC5}">
      <dsp:nvSpPr>
        <dsp:cNvPr id="0" name=""/>
        <dsp:cNvSpPr/>
      </dsp:nvSpPr>
      <dsp:spPr>
        <a:xfrm>
          <a:off x="890411" y="2749099"/>
          <a:ext cx="1057891" cy="1057891"/>
        </a:xfrm>
        <a:prstGeom prst="ellipse">
          <a:avLst/>
        </a:prstGeom>
        <a:solidFill>
          <a:schemeClr val="accent3">
            <a:tint val="50000"/>
            <a:hueOff val="-6103"/>
            <a:satOff val="0"/>
            <a:lumOff val="-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png"/><Relationship Id="rId4" Type="http://schemas.openxmlformats.org/officeDocument/2006/relationships/image" Target="../media/image14.w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480" y="1836420"/>
            <a:ext cx="7689215" cy="1470025"/>
          </a:xfrm>
        </p:spPr>
        <p:txBody>
          <a:bodyPr/>
          <a:lstStyle/>
          <a:p>
            <a:r>
              <a:rPr lang="el-GR" altLang="en-US" sz="20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Εθνικόν και Καποδιστριακόν Πανεπιστήμιον Αθηνών</a:t>
            </a:r>
            <a:br>
              <a:rPr lang="el-GR" altLang="en-US" sz="2000" dirty="0">
                <a:solidFill>
                  <a:schemeClr val="accent6">
                    <a:lumMod val="10000"/>
                  </a:schemeClr>
                </a:solidFill>
                <a:sym typeface="+mn-ea"/>
              </a:rPr>
            </a:br>
            <a:r>
              <a:rPr lang="el-GR" altLang="en-US" sz="2000" dirty="0">
                <a:solidFill>
                  <a:schemeClr val="accent6">
                    <a:lumMod val="10000"/>
                  </a:schemeClr>
                </a:solidFill>
                <a:sym typeface="+mn-ea"/>
              </a:rPr>
              <a:t>Τμήμα Βιολογίας</a:t>
            </a:r>
            <a:br>
              <a:rPr lang="el-GR" altLang="en-US" sz="2000" dirty="0">
                <a:solidFill>
                  <a:schemeClr val="accent6">
                    <a:lumMod val="10000"/>
                  </a:schemeClr>
                </a:solidFill>
                <a:sym typeface="+mn-ea"/>
              </a:rPr>
            </a:b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Διατμηματικό Π.Μ.Σ. Διδακτική της Βιολογίας</a:t>
            </a:r>
            <a:br>
              <a:rPr lang="en-US" sz="20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l-GR" altLang="en-US" sz="2000" dirty="0">
                <a:solidFill>
                  <a:schemeClr val="accent6">
                    <a:lumMod val="10000"/>
                  </a:schemeClr>
                </a:solidFill>
              </a:rPr>
              <a:t>Εκπαιδευτική Τεχνολογία-Πολυμέσα στη Διδασκαλία της Βιολογίας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1395" y="5426075"/>
            <a:ext cx="8534400" cy="1198563"/>
          </a:xfrm>
        </p:spPr>
        <p:txBody>
          <a:bodyPr/>
          <a:lstStyle/>
          <a:p>
            <a:r>
              <a:rPr lang="el-GR" altLang="en-US" sz="2000" dirty="0"/>
              <a:t>Ομάδα: </a:t>
            </a:r>
          </a:p>
          <a:p>
            <a:r>
              <a:rPr lang="el-GR" altLang="en-US" sz="2000" dirty="0" err="1"/>
              <a:t>Αμπραχίμ</a:t>
            </a:r>
            <a:r>
              <a:rPr lang="el-GR" altLang="en-US" sz="2000" dirty="0"/>
              <a:t> Κυριακή -Δήμητρα, Βιολόγος, Μ</a:t>
            </a:r>
            <a:r>
              <a:rPr lang="en-US" altLang="el-GR" sz="2000" dirty="0"/>
              <a:t>S</a:t>
            </a:r>
            <a:r>
              <a:rPr lang="en-US" altLang="en-US" sz="2000" dirty="0"/>
              <a:t>c</a:t>
            </a:r>
            <a:endParaRPr lang="el-GR" altLang="en-US" sz="2000" dirty="0"/>
          </a:p>
          <a:p>
            <a:r>
              <a:rPr lang="el-GR" altLang="en-US" sz="2000" dirty="0" err="1"/>
              <a:t>Μπούνος</a:t>
            </a:r>
            <a:r>
              <a:rPr lang="el-GR" altLang="en-US" sz="2000" dirty="0"/>
              <a:t> Θεοδόσιος, Δάσκαλος</a:t>
            </a: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155565"/>
            <a:ext cx="2263775" cy="1702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1078865" y="3364865"/>
            <a:ext cx="108286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l-GR" altLang="en-US" sz="5400" b="1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Μοντέλο 5Ε:</a:t>
            </a:r>
            <a:r>
              <a:rPr lang="el-GR" altLang="en-US" sz="5400" b="1" dirty="0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Ομάδες αίματος</a:t>
            </a:r>
          </a:p>
        </p:txBody>
      </p:sp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8416925" y="1778000"/>
            <a:ext cx="1675130" cy="138684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>
                <a:solidFill>
                  <a:schemeClr val="accent6">
                    <a:lumMod val="10000"/>
                  </a:schemeClr>
                </a:solidFill>
              </a:rPr>
              <a:t>Περιεχόμενα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366375" y="0"/>
            <a:ext cx="1825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b="1" i="1">
                <a:solidFill>
                  <a:schemeClr val="bg1">
                    <a:lumMod val="50000"/>
                  </a:schemeClr>
                </a:solidFill>
              </a:rPr>
              <a:t>Ενεργοποίηση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-210820" y="1851660"/>
          <a:ext cx="6894830" cy="380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white blood cell | Definition &amp; Function | Britannica">
            <a:extLst>
              <a:ext uri="{FF2B5EF4-FFF2-40B4-BE49-F238E27FC236}">
                <a16:creationId xmlns:a16="http://schemas.microsoft.com/office/drawing/2014/main" id="{EBDB7FF7-5665-42BB-AEC7-167DA33E98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63" y="1702018"/>
            <a:ext cx="3264037" cy="24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0668000" y="0"/>
            <a:ext cx="152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b="1" i="1">
                <a:solidFill>
                  <a:schemeClr val="bg1">
                    <a:lumMod val="50000"/>
                  </a:schemeClr>
                </a:solidFill>
              </a:rPr>
              <a:t>Εξερεύνηση</a:t>
            </a:r>
          </a:p>
        </p:txBody>
      </p:sp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6175" y="3776980"/>
            <a:ext cx="2143125" cy="214312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084195" y="534035"/>
            <a:ext cx="6481445" cy="3513455"/>
          </a:xfrm>
          <a:prstGeom prst="wedgeEllipseCallout">
            <a:avLst>
              <a:gd name="adj1" fmla="val -43473"/>
              <a:gd name="adj2" fmla="val 55837"/>
            </a:avLst>
          </a:prstGeom>
          <a:solidFill>
            <a:srgbClr val="F9D8F7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zh-CN" sz="25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Ο φίλος μου ο Κώστας, ομάδας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zh-CN" sz="25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αίματος ΑΒ,  βρίσκεται στο νοσοκομείο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zh-CN" sz="25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και χρειάζεται επειγόντως αίμα.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zh-CN" sz="25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Εγώ έχω ομάδα αίματος Α.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zh-CN" sz="25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Μπορώ να τον βοηθήσω; </a:t>
            </a:r>
          </a:p>
        </p:txBody>
      </p:sp>
      <p:pic>
        <p:nvPicPr>
          <p:cNvPr id="110" name="Content Placeholder 10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861550" y="1515745"/>
            <a:ext cx="2067560" cy="1950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Content Placeholder 10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32027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4" name="Content Placeholder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3074035" y="2526665"/>
          <a:ext cx="6043930" cy="313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6858000" imgH="3552825" progId="Paint.Picture">
                  <p:embed/>
                </p:oleObj>
              </mc:Choice>
              <mc:Fallback>
                <p:oleObj r:id="rId4" imgW="6858000" imgH="3552825" progId="Paint.Picture">
                  <p:embed/>
                  <p:pic>
                    <p:nvPicPr>
                      <p:cNvPr id="0" name="Picture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4035" y="2526665"/>
                        <a:ext cx="6043930" cy="313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/>
          <p:nvPr/>
        </p:nvGraphicFramePr>
        <p:xfrm>
          <a:off x="2937510" y="2393315"/>
          <a:ext cx="6316980" cy="33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6" imgW="6838950" imgH="3571875" progId="Paint.Picture">
                  <p:embed/>
                </p:oleObj>
              </mc:Choice>
              <mc:Fallback>
                <p:oleObj r:id="rId6" imgW="6838950" imgH="3571875" progId="Paint.Picture">
                  <p:embed/>
                  <p:pic>
                    <p:nvPicPr>
                      <p:cNvPr id="0" name="Picture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7510" y="2393315"/>
                        <a:ext cx="6316980" cy="3312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>
                <a:solidFill>
                  <a:schemeClr val="accent6">
                    <a:lumMod val="10000"/>
                  </a:schemeClr>
                </a:solidFill>
              </a:rPr>
              <a:t>Θα μπορέσει η Δήμητρα να βοηθήσει τον Κώστα;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551795" y="0"/>
            <a:ext cx="1640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b="1" i="1">
                <a:solidFill>
                  <a:schemeClr val="bg1">
                    <a:lumMod val="50000"/>
                  </a:schemeClr>
                </a:solidFill>
              </a:rPr>
              <a:t>Επεξεργασία</a:t>
            </a:r>
          </a:p>
        </p:txBody>
      </p:sp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5700" y="1727200"/>
            <a:ext cx="2143125" cy="214312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12" name="Content Placeholder 11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952" t="-5139" r="-2952" b="5139"/>
          <a:stretch>
            <a:fillRect/>
          </a:stretch>
        </p:blipFill>
        <p:spPr>
          <a:xfrm>
            <a:off x="8338185" y="1796415"/>
            <a:ext cx="2000250" cy="2286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Object 4"/>
          <p:cNvGraphicFramePr/>
          <p:nvPr/>
        </p:nvGraphicFramePr>
        <p:xfrm>
          <a:off x="3667760" y="2424430"/>
          <a:ext cx="1067435" cy="1029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5" imgW="1066800" imgH="1028700" progId="Paint.Picture">
                  <p:embed/>
                </p:oleObj>
              </mc:Choice>
              <mc:Fallback>
                <p:oleObj r:id="rId5" imgW="1066800" imgH="10287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7760" y="2424430"/>
                        <a:ext cx="1067435" cy="1029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/>
          <p:nvPr/>
        </p:nvGraphicFramePr>
        <p:xfrm>
          <a:off x="6967220" y="2473325"/>
          <a:ext cx="1029970" cy="108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7" imgW="1028700" imgH="1085850" progId="Paint.Picture">
                  <p:embed/>
                </p:oleObj>
              </mc:Choice>
              <mc:Fallback>
                <p:oleObj r:id="rId7" imgW="1028700" imgH="108585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67220" y="2473325"/>
                        <a:ext cx="1029970" cy="1086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/>
          <p:nvPr/>
        </p:nvGraphicFramePr>
        <p:xfrm>
          <a:off x="3667760" y="3963035"/>
          <a:ext cx="1019810" cy="98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9" imgW="1019175" imgH="981075" progId="Paint.Picture">
                  <p:embed/>
                </p:oleObj>
              </mc:Choice>
              <mc:Fallback>
                <p:oleObj r:id="rId9" imgW="1019175" imgH="981075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7760" y="3963035"/>
                        <a:ext cx="1019810" cy="981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5250815" y="2782570"/>
            <a:ext cx="946785" cy="41973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50000"/>
                  </a:schemeClr>
                </a:solidFill>
              </a:rPr>
              <a:t>Άσκηση:</a:t>
            </a:r>
            <a:r>
              <a:rPr lang="el-GR">
                <a:solidFill>
                  <a:schemeClr val="accent6">
                    <a:lumMod val="10000"/>
                  </a:schemeClr>
                </a:solidFill>
              </a:rPr>
              <a:t> Να αντιστοιχίσετε τις ομάδες αίματος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57890" y="0"/>
            <a:ext cx="1134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b="1" i="1">
                <a:solidFill>
                  <a:schemeClr val="bg1">
                    <a:lumMod val="50000"/>
                  </a:schemeClr>
                </a:solidFill>
              </a:rPr>
              <a:t>Εξέταση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020" y="1753870"/>
          <a:ext cx="3061335" cy="42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3295650" imgH="4524375" progId="Paint.Picture">
                  <p:embed/>
                </p:oleObj>
              </mc:Choice>
              <mc:Fallback>
                <p:oleObj r:id="rId3" imgW="3295650" imgH="4524375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0020" y="1753870"/>
                        <a:ext cx="3061335" cy="42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2809875" y="1703070"/>
          <a:ext cx="2841625" cy="425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5" imgW="3267075" imgH="4533900" progId="Paint.Picture">
                  <p:embed/>
                </p:oleObj>
              </mc:Choice>
              <mc:Fallback>
                <p:oleObj r:id="rId5" imgW="3267075" imgH="4533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9875" y="1703070"/>
                        <a:ext cx="2841625" cy="425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074AEA-00F1-4753-B933-376914E0D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90" y="3227524"/>
            <a:ext cx="1190625" cy="10287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688809D-7C6C-4DFC-95D7-BC4546AEBB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415" y="4055927"/>
            <a:ext cx="1047750" cy="11049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433EF29-585A-4B25-AB71-963B4AFF7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400" y="5056460"/>
            <a:ext cx="1038225" cy="10096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C2C9A55-329F-4D85-BC10-B2920BD86B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8625" y="2179684"/>
            <a:ext cx="94297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" name="Content Placeholder 110"/>
          <p:cNvPicPr>
            <a:picLocks noGrp="1"/>
          </p:cNvPicPr>
          <p:nvPr>
            <p:ph sz="half" idx="2"/>
          </p:nvPr>
        </p:nvPicPr>
        <p:blipFill>
          <a:blip r:embed="rId2"/>
          <a:srcRect t="6257" b="8418"/>
          <a:stretch>
            <a:fillRect/>
          </a:stretch>
        </p:blipFill>
        <p:spPr>
          <a:xfrm>
            <a:off x="609600" y="1923415"/>
            <a:ext cx="11134725" cy="4203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1059815" y="274955"/>
            <a:ext cx="100717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l-GR" altLang="en-US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Σας ευχαριστώ πολύ!!!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117</Words>
  <Application>Microsoft Office PowerPoint</Application>
  <PresentationFormat>Ευρεία οθόνη</PresentationFormat>
  <Paragraphs>21</Paragraphs>
  <Slides>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Art_mountaineering</vt:lpstr>
      <vt:lpstr>Bitmap Image</vt:lpstr>
      <vt:lpstr>Εθνικόν και Καποδιστριακόν Πανεπιστήμιον Αθηνών Τμήμα Βιολογίας Διατμηματικό Π.Μ.Σ. Διδακτική της Βιολογίας Εκπαιδευτική Τεχνολογία-Πολυμέσα στη Διδασκαλία της Βιολογίας</vt:lpstr>
      <vt:lpstr>Περιεχόμενα</vt:lpstr>
      <vt:lpstr>Παρουσίαση του PowerPoint</vt:lpstr>
      <vt:lpstr>Παρουσίαση του PowerPoint</vt:lpstr>
      <vt:lpstr>Θα μπορέσει η Δήμητρα να βοηθήσει τον Κώστα;</vt:lpstr>
      <vt:lpstr>Άσκηση: Να αντιστοιχίσετε τις ομάδες αίματος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Εθνικόν και Καποδιστριακόν Πανεπιστήμιον Αθηνών Τμήμα Βιολογίας Διατμηματικό Π.Μ.Σ. Διδακτική της Βιολογίας Εκπαιδευτική Τεχνολογία-Πολυμέσα στη Διδασκαλία της Βιολογίας</dc:title>
  <dc:creator/>
  <cp:lastModifiedBy>Kyriaki-Dimitra Amprachim</cp:lastModifiedBy>
  <cp:revision>7</cp:revision>
  <dcterms:created xsi:type="dcterms:W3CDTF">2021-11-01T04:16:53Z</dcterms:created>
  <dcterms:modified xsi:type="dcterms:W3CDTF">2021-11-17T01:45:35Z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00957109414042EE9BA21F5624B2404F</vt:lpwstr>
  </property>
  <property fmtid="{D5CDD505-2E9C-101B-9397-08002B2CF9AE}" pid="3" name="KSOProductBuildVer">
    <vt:lpwstr>1033-11.2.0.10351</vt:lpwstr>
  </property>
</Properties>
</file>