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C1560-DF20-4C8E-ADE4-C155CA25E709}" type="datetimeFigureOut">
              <a:rPr lang="el-GR" smtClean="0"/>
              <a:pPr/>
              <a:t>17/1/2023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8CF6D-76C1-4777-87C7-4B0623760B6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οα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8CF6D-76C1-4777-87C7-4B0623760B65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4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2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3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4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8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5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5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5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2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7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0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5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8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79E28D-E0DD-0A25-2675-66B8E9E4E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0222" y="2424707"/>
            <a:ext cx="8679915" cy="2008585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   </a:t>
            </a:r>
            <a:r>
              <a:rPr lang="en-US" sz="3600" dirty="0"/>
              <a:t>'' </a:t>
            </a:r>
            <a:r>
              <a:rPr lang="el-GR" sz="3600" dirty="0"/>
              <a:t>Άρθρο</a:t>
            </a:r>
            <a:r>
              <a:rPr lang="en-US" sz="4000" dirty="0"/>
              <a:t>:</a:t>
            </a:r>
            <a:r>
              <a:rPr lang="el-GR" sz="4000" dirty="0"/>
              <a:t>Ανάπτυξη και επικύρωση εκπαιδευτικού υλικού βασισμένο σε προσομοίωση στο κεντρικό δόγμα </a:t>
            </a:r>
            <a:br>
              <a:rPr lang="el-GR" sz="4000" dirty="0"/>
            </a:br>
            <a:r>
              <a:rPr lang="el-GR" sz="4000" dirty="0"/>
              <a:t>της μοριακής βιολογίας στο Λύκειο"</a:t>
            </a:r>
            <a:br>
              <a:rPr lang="el-GR" sz="4000" dirty="0"/>
            </a:br>
            <a:r>
              <a:rPr lang="el-GR" sz="4000" dirty="0" err="1">
                <a:ea typeface="Calibri Light"/>
                <a:cs typeface="Calibri Light"/>
              </a:rPr>
              <a:t>Junar</a:t>
            </a:r>
            <a:r>
              <a:rPr lang="el-GR" sz="4000" dirty="0">
                <a:ea typeface="Calibri Light"/>
                <a:cs typeface="Calibri Light"/>
              </a:rPr>
              <a:t> </a:t>
            </a:r>
            <a:r>
              <a:rPr lang="el-GR" sz="4000" dirty="0" err="1">
                <a:ea typeface="Calibri Light"/>
                <a:cs typeface="Calibri Light"/>
              </a:rPr>
              <a:t>S.Cano</a:t>
            </a:r>
            <a:endParaRPr lang="el-GR" sz="4000" dirty="0">
              <a:ea typeface="Calibri Light"/>
              <a:cs typeface="Calibri Light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A134FD0-56CB-0B11-0D68-42B5278B8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7965" y="5707457"/>
            <a:ext cx="8673427" cy="1322587"/>
          </a:xfrm>
        </p:spPr>
        <p:txBody>
          <a:bodyPr vert="horz" lIns="91440" tIns="0" rIns="91440" bIns="45720" rtlCol="0" anchor="t">
            <a:normAutofit/>
          </a:bodyPr>
          <a:lstStyle/>
          <a:p>
            <a:r>
              <a:rPr lang="el-GR" sz="3200">
                <a:solidFill>
                  <a:schemeClr val="tx1"/>
                </a:solidFill>
              </a:rPr>
              <a:t>Αναστασίου Ευαγγελία-Μαρία </a:t>
            </a:r>
            <a:endParaRPr lang="el-GR">
              <a:solidFill>
                <a:schemeClr val="tx1"/>
              </a:solidFill>
            </a:endParaRPr>
          </a:p>
        </p:txBody>
      </p:sp>
      <p:pic>
        <p:nvPicPr>
          <p:cNvPr id="6" name="5 - Εικόνα" descr="dog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4114800"/>
            <a:ext cx="3505200" cy="10719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7134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349925"/>
            <a:ext cx="4267199" cy="1993475"/>
          </a:xfrm>
        </p:spPr>
        <p:txBody>
          <a:bodyPr/>
          <a:lstStyle/>
          <a:p>
            <a:r>
              <a:rPr lang="el-GR" dirty="0"/>
              <a:t> Φάση επικύρωσης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0" y="304800"/>
            <a:ext cx="6281873" cy="6172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l-GR" sz="3200" dirty="0"/>
              <a:t>15 ειδικοί αξιολόγησαν το ανεπτυγμένο εκπαιδευτικό υλικό </a:t>
            </a:r>
          </a:p>
          <a:p>
            <a:pPr algn="just"/>
            <a:r>
              <a:rPr lang="el-GR" sz="3200" dirty="0"/>
              <a:t>Χρησιμοποιήθηκε ένα δείγμα σχεδίασης </a:t>
            </a:r>
            <a:r>
              <a:rPr lang="el-GR" sz="3200" dirty="0" err="1"/>
              <a:t>προεξέτασης</a:t>
            </a:r>
            <a:r>
              <a:rPr lang="el-GR" sz="3200" dirty="0"/>
              <a:t> και μετεξέτασης για να προσδιοριστούν τα αποτελέσματα της προσομοίωσης του εκπαιδευτικού υλικού</a:t>
            </a:r>
          </a:p>
          <a:p>
            <a:pPr algn="just"/>
            <a:r>
              <a:rPr lang="el-GR" sz="3200" dirty="0"/>
              <a:t>Χρησιμοποιήθηκε μόνο σε 1 ομάδα δειγμάτων</a:t>
            </a:r>
          </a:p>
          <a:p>
            <a:pPr algn="just"/>
            <a:r>
              <a:rPr lang="el-GR" sz="3200" dirty="0"/>
              <a:t>Οι συμμετέχοντες απάντησαν στη </a:t>
            </a:r>
            <a:r>
              <a:rPr lang="el-GR" sz="3200" dirty="0" err="1"/>
              <a:t>προεξέταση</a:t>
            </a:r>
            <a:r>
              <a:rPr lang="el-GR" sz="3200" dirty="0"/>
              <a:t> με ερωτηματολόγιο μέσω του  </a:t>
            </a:r>
            <a:r>
              <a:rPr lang="en-US" sz="3200" dirty="0" err="1"/>
              <a:t>schoology</a:t>
            </a:r>
            <a:r>
              <a:rPr lang="el-GR" sz="3200" dirty="0"/>
              <a:t>(σύστημα διαχείρισης για του μαθητές του σχολείου)</a:t>
            </a:r>
          </a:p>
          <a:p>
            <a:pPr algn="just"/>
            <a:r>
              <a:rPr lang="el-GR" sz="3200" dirty="0"/>
              <a:t>Οι μαθητές απάντησαν στο τεστ σε 1 ώρα ταυτόχρονα</a:t>
            </a:r>
          </a:p>
          <a:p>
            <a:pPr algn="just"/>
            <a:r>
              <a:rPr lang="el-GR" sz="3200" dirty="0"/>
              <a:t>Το τεστ δόθηκε για να δουν το επίπεδο των μαθητών στο κεντρικό δόγμα της μοριακής βιολογίας </a:t>
            </a:r>
            <a:r>
              <a:rPr lang="el-GR" sz="3200" b="1" u="sng" dirty="0"/>
              <a:t>πριν</a:t>
            </a:r>
            <a:r>
              <a:rPr lang="el-GR" sz="3200" dirty="0"/>
              <a:t> την εφαρμογή του εκπαιδευτικού υλικού βασισμένο στη προσομοίωση.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118447" y="803186"/>
            <a:ext cx="6387753" cy="536901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l-GR" sz="3200" dirty="0"/>
              <a:t>Οι συμμετέχοντες πέρασαν 10 διαδικτυακές συνεδρίες διδασκαλίας στη πλατφόρμα </a:t>
            </a:r>
            <a:r>
              <a:rPr lang="en-US" sz="3200" dirty="0" err="1"/>
              <a:t>schoology</a:t>
            </a:r>
            <a:r>
              <a:rPr lang="el-GR" sz="3200" dirty="0"/>
              <a:t>. </a:t>
            </a:r>
          </a:p>
          <a:p>
            <a:pPr algn="just"/>
            <a:r>
              <a:rPr lang="el-GR" sz="3200" dirty="0"/>
              <a:t>Ο ερευνητής παρέδωσε τις οδηγίες, τις μεθόδους και το εκπαιδευτικό υλικό.</a:t>
            </a:r>
          </a:p>
          <a:p>
            <a:pPr algn="just"/>
            <a:r>
              <a:rPr lang="el-GR" sz="3200" dirty="0"/>
              <a:t>Η προσομοίωση κράτησε 2 εβδομάδες.</a:t>
            </a:r>
          </a:p>
          <a:p>
            <a:pPr algn="just"/>
            <a:r>
              <a:rPr lang="el-GR" sz="3200" dirty="0"/>
              <a:t>Χρησιμοποιήθηκαν οι ερωτήσεις του ερωτηματολογίου για τη μετεξέταση με τη χρήση χρονικών ορίων για να γίνουν οι δοκιμές.</a:t>
            </a:r>
          </a:p>
          <a:p>
            <a:pPr algn="just"/>
            <a:endParaRPr lang="el-GR" sz="3200" dirty="0"/>
          </a:p>
          <a:p>
            <a:pPr algn="just"/>
            <a:endParaRPr lang="el-GR" sz="3200" dirty="0"/>
          </a:p>
        </p:txBody>
      </p:sp>
      <p:pic>
        <p:nvPicPr>
          <p:cNvPr id="4" name="3 - Εικόνα" descr="texnologia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200" y="1676400"/>
            <a:ext cx="4673600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Ηθική θεωρία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118447" y="803186"/>
            <a:ext cx="6616353" cy="536901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l-GR" sz="3200" dirty="0"/>
              <a:t>Ο ερευνητής έκανε αυτή τη μελέτη με βάση το ερευνητικό πρωτόκολλο. </a:t>
            </a:r>
          </a:p>
          <a:p>
            <a:pPr algn="just"/>
            <a:r>
              <a:rPr lang="el-GR" sz="3200" dirty="0"/>
              <a:t>Εξασφάλισε ότι οι συμμετέχοντες κι οι γονείς τους ενέκριναν το ηλεκτρονικό έντυπο συγκατάθεσης αφού ενημερώθηκαν.</a:t>
            </a:r>
          </a:p>
          <a:p>
            <a:pPr algn="just"/>
            <a:r>
              <a:rPr lang="el-GR" sz="3200" dirty="0"/>
              <a:t>Η συμμετοχή τους είναι εθελοντική , ιδιωτική ,εμπιστευτική και ανώνυμη.</a:t>
            </a:r>
          </a:p>
          <a:p>
            <a:pPr algn="just"/>
            <a:r>
              <a:rPr lang="el-GR" sz="3200" dirty="0"/>
              <a:t>Η χρήση των δεδομένων είναι αποκλειστική για ακαδημαϊκό σκοπό και θα είναι εμπιστευτική.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Ανάλυση δεδομένων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118447" y="609600"/>
            <a:ext cx="6311553" cy="5791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sz="3200" dirty="0"/>
              <a:t> Ο ερευνητής χρησιμοποίησε περιγραφική στατιστική σταθμισμένη και εξέτασε: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l-GR" sz="3200" dirty="0"/>
              <a:t>Την ποιότητα περιεχομένου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l-GR" sz="3200" dirty="0"/>
              <a:t>Την τεχνική ποιότητα 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l-GR" sz="3200" dirty="0"/>
              <a:t>Τη διδακτική ποιότητα του ανεπτυγμένου εκπαιδευτικού υλικού</a:t>
            </a:r>
          </a:p>
          <a:p>
            <a:pPr marL="514350" indent="-514350" algn="just"/>
            <a:r>
              <a:rPr lang="el-GR" sz="3200" dirty="0"/>
              <a:t>Τα τεστ σε ζευγάρια δείγματος έδειξαν σημαντική διαφορά ανάμεσα στη </a:t>
            </a:r>
            <a:r>
              <a:rPr lang="el-GR" sz="3200" dirty="0" err="1"/>
              <a:t>προεξέταση</a:t>
            </a:r>
            <a:r>
              <a:rPr lang="el-GR" sz="3200" dirty="0"/>
              <a:t> και στη μετεξέταση ,μετά τη δοκιμασία στο βαθμολογικό επίπεδο δεξιότητας των συμμετεχόντων στην έννοια του κεντρικού δόγματος της μοριακής βιολογίας.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609600" y="2057400"/>
            <a:ext cx="3352800" cy="762000"/>
          </a:xfrm>
        </p:spPr>
        <p:txBody>
          <a:bodyPr/>
          <a:lstStyle/>
          <a:p>
            <a:r>
              <a:rPr lang="el-GR" sz="3600" b="1" u="sng" dirty="0"/>
              <a:t>Αποτελέσματα 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sz="3200" dirty="0"/>
              <a:t>Αυτή η μελέτη προσπάθησε να σχεδιάσει σχέδια μαθήματος ενσωματωμένα με την προσομοίωση σε υπολογιστή εκπαιδευτικού υλικού για το κεντρικό δόγμα μοριακής βιολογίας.</a:t>
            </a:r>
          </a:p>
          <a:p>
            <a:pPr algn="just"/>
            <a:r>
              <a:rPr lang="el-GR" sz="3200" dirty="0"/>
              <a:t>Αφού ο μελετητής αποφάσισε </a:t>
            </a:r>
            <a:r>
              <a:rPr lang="el-GR" sz="3200" b="1" dirty="0"/>
              <a:t>τι</a:t>
            </a:r>
            <a:r>
              <a:rPr lang="el-GR" sz="3200" dirty="0"/>
              <a:t> πρέπει να συμπεριληφθεί και </a:t>
            </a:r>
            <a:r>
              <a:rPr lang="el-GR" sz="3200" b="1" dirty="0"/>
              <a:t>πως</a:t>
            </a:r>
            <a:r>
              <a:rPr lang="el-GR" sz="3200" dirty="0"/>
              <a:t> ο υπολογιστής θα ενσωματωθεί στην προσομοίωση ξεκίνησε την ανάπτυξη της διδασκαλίας.</a:t>
            </a: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sz="3200" dirty="0"/>
              <a:t>Σχεδιασμός εκπαιδευτικού υλικού με βάση την προσομοίωση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109983" y="304800"/>
            <a:ext cx="6275035" cy="574794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sz="3200" dirty="0"/>
              <a:t>Το ανεπτυγμένο εκπαιδευτικό υλικό που βασίζεται στη προσομοίωση αποτελείται από τα ακόλουθα μέρη: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Σελίδα τίτλων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Πρόλογος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Μέρος των σχεδίων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Πίνακας περιεχομένων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Ευθυγραμμισμένος χάρτης παροχής οδηγιών του προγράμματος σπουδών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Σχέδια συνεδρίασης με συγκεκριμένα θέματα , 10 σχέδια αναπτύχθηκαν για το θέμα κεντρικό δόγμα μοριακής βιολογίας </a:t>
            </a:r>
          </a:p>
          <a:p>
            <a:pPr marL="514350" indent="-514350" algn="just">
              <a:buNone/>
            </a:pPr>
            <a:endParaRPr lang="el-GR" sz="320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4 - Εικόνα" descr="texnologi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600200"/>
            <a:ext cx="4724400" cy="3581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609601" y="2438400"/>
            <a:ext cx="3962400" cy="2456442"/>
          </a:xfrm>
        </p:spPr>
        <p:txBody>
          <a:bodyPr>
            <a:normAutofit fontScale="90000"/>
          </a:bodyPr>
          <a:lstStyle/>
          <a:p>
            <a:r>
              <a:rPr lang="el-GR" dirty="0"/>
              <a:t>Θέματα κεντρικού δόγματος μοριακής βιολογίας </a:t>
            </a:r>
          </a:p>
        </p:txBody>
      </p:sp>
      <p:pic>
        <p:nvPicPr>
          <p:cNvPr id="7" name="6 - Θέση περιεχομένου" descr="Screenshot_20230104-011158_Adobe Acrob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8200" y="914400"/>
            <a:ext cx="7135178" cy="5715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118447" y="304800"/>
            <a:ext cx="6281873" cy="6248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sz="3200" dirty="0"/>
              <a:t>Κάθε σχέδιο συνεδρίασης αποτελείται από τις ακόλουθες ενότητες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Πρότυπο περιεχόμενο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Μαθησιακές ικανότητες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Συγκεκριμένους στόχους μαθήματος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Περίγραμμα μαθήματος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Εισαγωγή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Κίνητρο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Οδηγίες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Γενίκευση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Εκτίμηση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Αναφορές</a:t>
            </a:r>
          </a:p>
        </p:txBody>
      </p:sp>
      <p:pic>
        <p:nvPicPr>
          <p:cNvPr id="4" name="3 - Εικόνα" descr="texnologia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590800"/>
            <a:ext cx="3537857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1905000"/>
            <a:ext cx="4114799" cy="2755475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bg1"/>
                </a:solidFill>
              </a:rPr>
              <a:t>Επικύρωση εκπαιδευτικού   υλικού που βασίζεται στη προσομοίωση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l-GR" sz="3200" dirty="0"/>
              <a:t>1.Πρώτος τρόπος: Αξιολόγηση του υλικού από ειδικούς.</a:t>
            </a:r>
          </a:p>
          <a:p>
            <a:pPr algn="just"/>
            <a:r>
              <a:rPr lang="el-GR" sz="3200" dirty="0"/>
              <a:t>15 ειδικοί στη βιολογία αξιολόγησαν την εγκυρότητα, την καταλληλότητα και την χρησιμότητα του αναπτυγμένου εκπαιδευτικού υλικού</a:t>
            </a:r>
          </a:p>
          <a:p>
            <a:pPr marL="514350" indent="-514350" algn="just"/>
            <a:r>
              <a:rPr lang="el-GR" sz="3200" dirty="0"/>
              <a:t>Με τα παρακάτω κριτήρια: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Ποιότητα περιεχομένου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Τεχνική ποιότητα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Ποιότητα διδασκαλίας </a:t>
            </a:r>
          </a:p>
          <a:p>
            <a:pPr marL="514350" indent="-514350" algn="just"/>
            <a:r>
              <a:rPr lang="el-GR" sz="3200" dirty="0"/>
              <a:t>Οι ειδικοί συμφώνησαν απόλυτα ότι το εκπαιδευτικό υλικό τηρεί τα παραπάνω κριτήρια.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362200"/>
            <a:ext cx="4114799" cy="2456442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bg1"/>
                </a:solidFill>
              </a:rPr>
              <a:t>Επικύρωση εκπαιδευτικού   υλικού που βασίζεται στη προσομοίωση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None/>
            </a:pPr>
            <a:r>
              <a:rPr lang="el-GR" sz="3200" dirty="0"/>
              <a:t> 2.Δεύτερος τρόπος: Έγινε σύγκριση των επιδόσεων σε επίπεδο κατανοητό των μαθητών μέσο του σχεδίου δείγματος </a:t>
            </a:r>
            <a:r>
              <a:rPr lang="el-GR" sz="3200" dirty="0" err="1"/>
              <a:t>προεξέτασης</a:t>
            </a:r>
            <a:r>
              <a:rPr lang="el-GR" sz="3200" dirty="0"/>
              <a:t> – μετεξέτασης.</a:t>
            </a:r>
          </a:p>
          <a:p>
            <a:pPr marL="514350" indent="-514350" algn="just"/>
            <a:r>
              <a:rPr lang="el-GR" sz="3200" dirty="0"/>
              <a:t>Με δοκιμασία του τεστ ζευγαριών δείγματος στην </a:t>
            </a:r>
            <a:r>
              <a:rPr lang="el-GR" sz="3200" dirty="0" err="1"/>
              <a:t>προεξέταση</a:t>
            </a:r>
            <a:r>
              <a:rPr lang="el-GR" sz="3200" dirty="0"/>
              <a:t> – μετεξέταση με βάση τη βαθμολογία σε μαθητές με καλές γνώσεις στο κεντρικό δόγμα μοριακής βιολογίας</a:t>
            </a:r>
          </a:p>
          <a:p>
            <a:pPr marL="514350" indent="-514350" algn="just"/>
            <a:r>
              <a:rPr lang="el-GR" sz="3200" dirty="0"/>
              <a:t>Τα αποτελέσματα του τεστ έδωσαν μια στατιστική σημαντική διαφορά μεταξύ της </a:t>
            </a:r>
            <a:r>
              <a:rPr lang="el-GR" sz="3200" dirty="0" err="1"/>
              <a:t>προεξέταση</a:t>
            </a:r>
            <a:r>
              <a:rPr lang="el-GR" sz="3200" dirty="0"/>
              <a:t> των μαθητών στις έννοιες της αντιγραφής </a:t>
            </a:r>
            <a:r>
              <a:rPr lang="en-US" sz="3200" dirty="0"/>
              <a:t>DNA </a:t>
            </a:r>
            <a:r>
              <a:rPr lang="el-GR" sz="3200" dirty="0"/>
              <a:t>, μεταγραφής και μετάφρασης.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CC22D2-BA7C-7703-AFC6-909A7D8BC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ea typeface="Calibri Light"/>
                <a:cs typeface="Calibri Light"/>
              </a:rPr>
              <a:t>Η μελέτη έγινε: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78DAF2-FA5D-01DC-F061-941A67085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Σε σχολείο Δευτεροβάθμιας στις Φιλιππίνες</a:t>
            </a:r>
          </a:p>
          <a:p>
            <a:r>
              <a:rPr lang="el-GR" sz="2400" dirty="0"/>
              <a:t>Σε 50 μαθητές</a:t>
            </a:r>
            <a:r>
              <a:rPr lang="en-US" sz="2400" dirty="0"/>
              <a:t> STEM </a:t>
            </a:r>
            <a:r>
              <a:rPr lang="el-GR" sz="2400" dirty="0"/>
              <a:t> Γ’ Λυκείου </a:t>
            </a:r>
          </a:p>
          <a:p>
            <a:r>
              <a:rPr lang="el-GR" sz="2400" dirty="0"/>
              <a:t>15 μαθητές με καλές γνώσεις στη Βιολογία </a:t>
            </a:r>
            <a:endParaRPr lang="el-GR" dirty="0"/>
          </a:p>
        </p:txBody>
      </p:sp>
      <p:pic>
        <p:nvPicPr>
          <p:cNvPr id="4" name="3 - Εικόνα" descr="texnologia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4495800"/>
            <a:ext cx="3785893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1002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Τελικό αποτέλεσμα της μελέτης!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67381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sz="3200" b="1" u="sng" dirty="0"/>
              <a:t>Συμπέρασμα </a:t>
            </a:r>
          </a:p>
          <a:p>
            <a:pPr algn="just"/>
            <a:r>
              <a:rPr lang="el-GR" sz="3200" dirty="0"/>
              <a:t>Τα αποτελέσματα έδειξαν ότι η </a:t>
            </a:r>
            <a:r>
              <a:rPr lang="el-GR" sz="3200" dirty="0" err="1"/>
              <a:t>προεξέταση</a:t>
            </a:r>
            <a:r>
              <a:rPr lang="el-GR" sz="3200" dirty="0"/>
              <a:t>-μετεξέταση των εκπαιδευομένων παρουσίασαν σημαντική βελτίωση από την προσέγγιση της ικανότητας σε προχωρημένες γνώσεις της έννοιας Κ.Δ.Μ.Β. με τη χρήση της διδασκαλίας που βασίζεται σε προσομοίωση.</a:t>
            </a:r>
          </a:p>
          <a:p>
            <a:pPr algn="just"/>
            <a:r>
              <a:rPr lang="el-GR" sz="3200" dirty="0"/>
              <a:t>Οι εκπαιδευόμενοι έμαθαν από το εκπαιδευτικό υλικό με τον καθηγητή τους ως διευκόλυνση της μάθησης.</a:t>
            </a:r>
          </a:p>
          <a:p>
            <a:pPr algn="just"/>
            <a:r>
              <a:rPr lang="el-GR" sz="3200" b="1" dirty="0"/>
              <a:t>Τέλος οι καθηγητές μπορούν να είναι σε θέση να ανακατευθύνουν το επίκεντρο της διαδικασίας στη τάξη στην εκπαίδευση των φυσικών επιστημών από τη συμβατική προσέγγιση σε διδασκαλία βασισμένη στην τεχνολογία.</a:t>
            </a:r>
          </a:p>
          <a:p>
            <a:pPr algn="just"/>
            <a:endParaRPr lang="el-GR" sz="3200" dirty="0"/>
          </a:p>
          <a:p>
            <a:pPr algn="just">
              <a:buNone/>
            </a:pPr>
            <a:endParaRPr lang="el-GR" sz="3200" dirty="0"/>
          </a:p>
          <a:p>
            <a:pPr algn="just">
              <a:buNone/>
            </a:pPr>
            <a:endParaRPr lang="el-GR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texnologia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28600"/>
            <a:ext cx="9144000" cy="5283200"/>
          </a:xfrm>
          <a:prstGeom prst="rect">
            <a:avLst/>
          </a:prstGeom>
        </p:spPr>
      </p:pic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-381000" y="3505200"/>
            <a:ext cx="8679915" cy="1748729"/>
          </a:xfrm>
        </p:spPr>
        <p:txBody>
          <a:bodyPr/>
          <a:lstStyle/>
          <a:p>
            <a:r>
              <a:rPr lang="el-GR" b="1" dirty="0">
                <a:solidFill>
                  <a:schemeClr val="tx1"/>
                </a:solidFill>
              </a:rPr>
              <a:t>ΤΕΛΟΣ </a:t>
            </a:r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1371600" y="5535413"/>
            <a:ext cx="9677399" cy="1322587"/>
          </a:xfrm>
        </p:spPr>
        <p:txBody>
          <a:bodyPr>
            <a:normAutofit/>
          </a:bodyPr>
          <a:lstStyle/>
          <a:p>
            <a:r>
              <a:rPr lang="el-GR" sz="4400" dirty="0">
                <a:solidFill>
                  <a:schemeClr val="tx1"/>
                </a:solidFill>
              </a:rPr>
              <a:t>ΕΥΧΑΡΙΣΤΩ ΓΙΑ ΤΗΝ ΠΡΟΣΟΧΗ ΣΑΣ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Μέθοδος: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400" dirty="0"/>
              <a:t>Ο σχεδιασμός έρευνας και ανάπτυξης που βασίζεται στη διαδικασία ανάπτυξης και επικύρωσης του εκπαιδευτικού υλικού σε προσομοίωση για το Κεντρικό Δόγμα της Μοριακής Βιολογίας . </a:t>
            </a:r>
          </a:p>
          <a:p>
            <a:pPr algn="just"/>
            <a:r>
              <a:rPr lang="el-GR" sz="2400" dirty="0"/>
              <a:t>Συμμετοχή 1</a:t>
            </a:r>
            <a:r>
              <a:rPr lang="el-GR" sz="2400" baseline="30000" dirty="0"/>
              <a:t>ος</a:t>
            </a:r>
            <a:r>
              <a:rPr lang="el-GR" sz="2400" dirty="0"/>
              <a:t> τμήματος μαθητών </a:t>
            </a:r>
            <a:r>
              <a:rPr lang="en-US" sz="2400" dirty="0"/>
              <a:t>STEM </a:t>
            </a:r>
            <a:r>
              <a:rPr lang="el-GR" sz="2400" dirty="0"/>
              <a:t>Γ’ τάξης (12</a:t>
            </a:r>
            <a:r>
              <a:rPr lang="el-GR" sz="2400" baseline="30000" dirty="0"/>
              <a:t>η</a:t>
            </a:r>
            <a:r>
              <a:rPr lang="el-GR" sz="2400" dirty="0"/>
              <a:t>) ενός σχολείου στις Φιλιππίνες.</a:t>
            </a:r>
          </a:p>
          <a:p>
            <a:pPr algn="just"/>
            <a:r>
              <a:rPr lang="el-GR" sz="2400" dirty="0"/>
              <a:t>Ο ερευνητής είναι ο καθηγητής των μαθητών στη Βιολογία και έχει άμεσο έλεγχο και δε θα αντιμετωπίσει πρόβλημα σε χαμένες ώρες.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Ερευνητικά όργανα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400" dirty="0"/>
              <a:t>Ο ερευνητής χρησιμοποίησε :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l-GR" sz="2400" dirty="0"/>
              <a:t>Εμπειρογνώμονες στα εργαλεία αξιόλογης 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l-GR" sz="2400" dirty="0"/>
              <a:t>Ερωτηματολόγιο </a:t>
            </a:r>
            <a:r>
              <a:rPr lang="el-GR" sz="2400" dirty="0" err="1"/>
              <a:t>προεξέτασης</a:t>
            </a:r>
            <a:r>
              <a:rPr lang="el-GR" sz="2400" dirty="0"/>
              <a:t> – μετεξέτασης </a:t>
            </a:r>
            <a:r>
              <a:rPr lang="en-US" sz="2400" dirty="0"/>
              <a:t>(protest- posttest</a:t>
            </a:r>
            <a:r>
              <a:rPr lang="el-GR" sz="2400" dirty="0"/>
              <a:t>)</a:t>
            </a:r>
          </a:p>
          <a:p>
            <a:pPr marL="457200" indent="-457200">
              <a:buNone/>
            </a:pPr>
            <a:endParaRPr lang="el-G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62000" y="2438400"/>
            <a:ext cx="3759569" cy="2145875"/>
          </a:xfrm>
        </p:spPr>
        <p:txBody>
          <a:bodyPr>
            <a:normAutofit/>
          </a:bodyPr>
          <a:lstStyle/>
          <a:p>
            <a:pPr marL="742950" indent="-742950" algn="just">
              <a:buFont typeface="+mj-lt"/>
              <a:buAutoNum type="alphaLcPeriod"/>
            </a:pPr>
            <a:r>
              <a:rPr lang="el-GR" sz="2800" dirty="0"/>
              <a:t>Εργαλείο αξιολόγησης  εμπειρογνωμόνων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/>
            <a:r>
              <a:rPr lang="el-GR" sz="2400" dirty="0"/>
              <a:t>Τα εργαλεία αξιολόγησης που χρησιμοποιήθηκαν για την επικύρωση του υλικού είχαν 3 βασικά κριτήρια με 9 δείκτες: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sz="2400" dirty="0"/>
              <a:t>Ποιότητα περιεχομένου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sz="2400" dirty="0"/>
              <a:t>Τεχνική ποιότητα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sz="2400" dirty="0"/>
              <a:t>Ποιότητα διδασκαλίας</a:t>
            </a:r>
          </a:p>
          <a:p>
            <a:pPr marL="457200" indent="-457200" algn="just"/>
            <a:r>
              <a:rPr lang="el-GR" sz="2400" dirty="0"/>
              <a:t>Χρησιμοποιήθηκε η κλίμακα</a:t>
            </a:r>
            <a:r>
              <a:rPr lang="en-US" sz="2400" dirty="0"/>
              <a:t> Liker </a:t>
            </a:r>
            <a:r>
              <a:rPr lang="el-GR" sz="2400" dirty="0"/>
              <a:t> 5 σημείων για την ερμηνεία και περιγραφή των αποτελεσμάτων, για αξιολόγηση του περιεχομένου, των τεχνικών και διδακτικών ιδιοτήτων.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Screenshot_20230103-233117_Adobe Acrob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423987"/>
            <a:ext cx="11430000" cy="40100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2590800"/>
            <a:ext cx="4387610" cy="2215567"/>
          </a:xfrm>
        </p:spPr>
        <p:txBody>
          <a:bodyPr>
            <a:normAutofit/>
          </a:bodyPr>
          <a:lstStyle/>
          <a:p>
            <a:pPr marL="742950" indent="-742950"/>
            <a:r>
              <a:rPr lang="en-US" sz="3200" dirty="0"/>
              <a:t>b) </a:t>
            </a:r>
            <a:r>
              <a:rPr lang="el-GR" sz="3200" dirty="0"/>
              <a:t>Ερωτηματολόγιο </a:t>
            </a:r>
            <a:r>
              <a:rPr lang="en-US" sz="3200" dirty="0"/>
              <a:t>pretest-posttest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181600" y="609600"/>
            <a:ext cx="6281873" cy="6096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sz="3200" dirty="0"/>
              <a:t>Προσαρμοσμένο στη μελέτη </a:t>
            </a:r>
            <a:r>
              <a:rPr lang="en-US" sz="3200" dirty="0"/>
              <a:t>Newman </a:t>
            </a:r>
            <a:r>
              <a:rPr lang="el-GR" sz="3200" dirty="0"/>
              <a:t>για την αξιολόγηση του βασικού επιπέδου των μαθητών στην έννοια Κεντρικό Δόγμα Μοριακής Βιολογίας </a:t>
            </a:r>
          </a:p>
          <a:p>
            <a:pPr algn="just"/>
            <a:r>
              <a:rPr lang="el-GR" sz="3200" dirty="0"/>
              <a:t>Το ερωτηματολόγιο αποτελείται από 40 ερωτήσεις πολλαπλής επιλογής που βασίζονται στα παρακάτω θέματα: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Αντιγραφή </a:t>
            </a:r>
            <a:r>
              <a:rPr lang="en-US" sz="3200" dirty="0"/>
              <a:t>DNA</a:t>
            </a:r>
            <a:r>
              <a:rPr lang="el-GR" sz="3200" dirty="0"/>
              <a:t> με 16 ερωτήσεις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Μεταγραφή με 8 ερωτήσεις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Μετάφραση με 16 ερωτήσεις</a:t>
            </a:r>
          </a:p>
          <a:p>
            <a:pPr marL="514350" indent="-514350" algn="just"/>
            <a:r>
              <a:rPr lang="el-GR" sz="3200" dirty="0"/>
              <a:t>Οι ερωτήσεις έχουν διαφορετικό επίπεδο δυσκολία με βάση τον επόμενο πίνακα.</a:t>
            </a:r>
          </a:p>
          <a:p>
            <a:pPr marL="514350" indent="-514350" algn="just"/>
            <a:r>
              <a:rPr lang="el-GR" sz="3200" dirty="0"/>
              <a:t>Δοκιμάστηκε πιλοτικά σε 45 μαθητές </a:t>
            </a:r>
          </a:p>
          <a:p>
            <a:pPr marL="514350" indent="-514350" algn="just"/>
            <a:endParaRPr lang="el-G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20230103-234338_Adobe Acrob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238250"/>
            <a:ext cx="11430000" cy="4381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1828800"/>
            <a:ext cx="3780229" cy="1223298"/>
          </a:xfrm>
        </p:spPr>
        <p:txBody>
          <a:bodyPr/>
          <a:lstStyle/>
          <a:p>
            <a:r>
              <a:rPr lang="el-GR" b="1" u="sng" dirty="0"/>
              <a:t>Συλλογή δεδομένων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0" y="304800"/>
            <a:ext cx="7391400" cy="6324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l-GR" sz="3200" dirty="0"/>
              <a:t>Ο σχεδιασμός και η αρχική αξιολόγηση έγιναν πριν την ανάπτυξη της διδασκαλίας βασισμένη σε προσομοίωση του υλικού.</a:t>
            </a:r>
          </a:p>
          <a:p>
            <a:pPr algn="just"/>
            <a:r>
              <a:rPr lang="el-GR" sz="3200" dirty="0"/>
              <a:t>Πριν από τη διεξαγωγή της μελέτης ο ερευνητής εξασφάλισε τα παρακάτω: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Επανεξέταση του οδηγού προγράμματος σπουδών του κεντρικού δόγματος μοριακής βιολογίας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Προσδιορισμός του θέματος με τις λιγότερες  κατακτημένες ικανότητες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Αναγνώριση του κατάλληλου εκπαιδευτικού υλικού βασισμένο σε προσομοίωση που συνδέεται με το θέμα και το πρόγραμμα σπουδών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Επανεξέταση των πόρων, τα υλικά και όργανα για να διασφαλίσει ότι ήταν σύμφωνα με τον οδηγό προγράμματος σπουδών του Υπουργείου Παιδείας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dirty="0"/>
              <a:t>Ανάπτυξη του σχεδίου συνεργασίας 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066800" y="3810000"/>
            <a:ext cx="3501197" cy="1221164"/>
          </a:xfrm>
        </p:spPr>
        <p:txBody>
          <a:bodyPr>
            <a:normAutofit/>
          </a:bodyPr>
          <a:lstStyle/>
          <a:p>
            <a:r>
              <a:rPr lang="el-GR" sz="3200" dirty="0"/>
              <a:t>Φάση ανάπτυξης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Άτλαντας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924</Words>
  <Application>Microsoft Office PowerPoint</Application>
  <PresentationFormat>Ευρεία οθόνη</PresentationFormat>
  <Paragraphs>104</Paragraphs>
  <Slides>21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Άτλαντας</vt:lpstr>
      <vt:lpstr>   '' Άρθρο:Ανάπτυξη και επικύρωση εκπαιδευτικού υλικού βασισμένο σε προσομοίωση στο κεντρικό δόγμα  της μοριακής βιολογίας στο Λύκειο" Junar S.Cano</vt:lpstr>
      <vt:lpstr>Η μελέτη έγινε:</vt:lpstr>
      <vt:lpstr>Μέθοδος:</vt:lpstr>
      <vt:lpstr>Ερευνητικά όργανα </vt:lpstr>
      <vt:lpstr>Εργαλείο αξιολόγησης  εμπειρογνωμόνων </vt:lpstr>
      <vt:lpstr>Παρουσίαση του PowerPoint</vt:lpstr>
      <vt:lpstr>b) Ερωτηματολόγιο pretest-posttest</vt:lpstr>
      <vt:lpstr>Παρουσίαση του PowerPoint</vt:lpstr>
      <vt:lpstr>Συλλογή δεδομένων </vt:lpstr>
      <vt:lpstr> Φάση επικύρωσης </vt:lpstr>
      <vt:lpstr>Παρουσίαση του PowerPoint</vt:lpstr>
      <vt:lpstr>Ηθική θεωρία</vt:lpstr>
      <vt:lpstr>Ανάλυση δεδομένων </vt:lpstr>
      <vt:lpstr>Αποτελέσματα </vt:lpstr>
      <vt:lpstr>Παρουσίαση του PowerPoint</vt:lpstr>
      <vt:lpstr>Θέματα κεντρικού δόγματος μοριακής βιολογίας </vt:lpstr>
      <vt:lpstr>Παρουσίαση του PowerPoint</vt:lpstr>
      <vt:lpstr>Επικύρωση εκπαιδευτικού   υλικού που βασίζεται στη προσομοίωση </vt:lpstr>
      <vt:lpstr>Επικύρωση εκπαιδευτικού   υλικού που βασίζεται στη προσομοίωση </vt:lpstr>
      <vt:lpstr>Τελικό αποτέλεσμα της μελέτης!</vt:lpstr>
      <vt:lpstr>ΤΕΛΟΣ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Άρθρο:Ανάπτυξη και επικύρωση εκπαιδευτικού υλικού βασισμένο σε προσομοίωση στο κεντρικό δόγμα της μοριακής βιολογίας στο Λύκειο</dc:title>
  <dc:creator>eve lin</dc:creator>
  <cp:lastModifiedBy>EVE LIN</cp:lastModifiedBy>
  <cp:revision>42</cp:revision>
  <dcterms:created xsi:type="dcterms:W3CDTF">2023-01-03T20:52:48Z</dcterms:created>
  <dcterms:modified xsi:type="dcterms:W3CDTF">2023-01-17T19:38:01Z</dcterms:modified>
</cp:coreProperties>
</file>