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59" r:id="rId7"/>
    <p:sldId id="266" r:id="rId8"/>
    <p:sldId id="265" r:id="rId9"/>
    <p:sldId id="260" r:id="rId10"/>
    <p:sldId id="267" r:id="rId11"/>
    <p:sldId id="269" r:id="rId12"/>
    <p:sldId id="268"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3" d="100"/>
          <a:sy n="53" d="100"/>
        </p:scale>
        <p:origin x="102" y="4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96550B-F581-4AA9-A8B7-60A58716BD76}" type="datetimeFigureOut">
              <a:rPr lang="el-GR" smtClean="0"/>
              <a:t>11/1/2021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E2B79FB-AB9B-4D15-BAEE-7AE424371848}" type="slidenum">
              <a:rPr lang="el-GR" smtClean="0"/>
              <a:t>‹#›</a:t>
            </a:fld>
            <a:endParaRPr lang="el-GR"/>
          </a:p>
        </p:txBody>
      </p:sp>
    </p:spTree>
    <p:extLst>
      <p:ext uri="{BB962C8B-B14F-4D97-AF65-F5344CB8AC3E}">
        <p14:creationId xmlns:p14="http://schemas.microsoft.com/office/powerpoint/2010/main" val="3110155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6550B-F581-4AA9-A8B7-60A58716BD76}" type="datetimeFigureOut">
              <a:rPr lang="el-GR" smtClean="0"/>
              <a:t>11/1/2021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E2B79FB-AB9B-4D15-BAEE-7AE424371848}" type="slidenum">
              <a:rPr lang="el-GR" smtClean="0"/>
              <a:t>‹#›</a:t>
            </a:fld>
            <a:endParaRPr lang="el-GR"/>
          </a:p>
        </p:txBody>
      </p:sp>
    </p:spTree>
    <p:extLst>
      <p:ext uri="{BB962C8B-B14F-4D97-AF65-F5344CB8AC3E}">
        <p14:creationId xmlns:p14="http://schemas.microsoft.com/office/powerpoint/2010/main" val="30110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6550B-F581-4AA9-A8B7-60A58716BD76}" type="datetimeFigureOut">
              <a:rPr lang="el-GR" smtClean="0"/>
              <a:t>11/1/2021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E2B79FB-AB9B-4D15-BAEE-7AE424371848}" type="slidenum">
              <a:rPr lang="el-GR" smtClean="0"/>
              <a:t>‹#›</a:t>
            </a:fld>
            <a:endParaRPr lang="el-GR"/>
          </a:p>
        </p:txBody>
      </p:sp>
    </p:spTree>
    <p:extLst>
      <p:ext uri="{BB962C8B-B14F-4D97-AF65-F5344CB8AC3E}">
        <p14:creationId xmlns:p14="http://schemas.microsoft.com/office/powerpoint/2010/main" val="296118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6550B-F581-4AA9-A8B7-60A58716BD76}" type="datetimeFigureOut">
              <a:rPr lang="el-GR" smtClean="0"/>
              <a:t>11/1/2021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E2B79FB-AB9B-4D15-BAEE-7AE424371848}" type="slidenum">
              <a:rPr lang="el-GR" smtClean="0"/>
              <a:t>‹#›</a:t>
            </a:fld>
            <a:endParaRPr lang="el-GR"/>
          </a:p>
        </p:txBody>
      </p:sp>
    </p:spTree>
    <p:extLst>
      <p:ext uri="{BB962C8B-B14F-4D97-AF65-F5344CB8AC3E}">
        <p14:creationId xmlns:p14="http://schemas.microsoft.com/office/powerpoint/2010/main" val="175238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6550B-F581-4AA9-A8B7-60A58716BD76}" type="datetimeFigureOut">
              <a:rPr lang="el-GR" smtClean="0"/>
              <a:t>11/1/2021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E2B79FB-AB9B-4D15-BAEE-7AE424371848}" type="slidenum">
              <a:rPr lang="el-GR" smtClean="0"/>
              <a:t>‹#›</a:t>
            </a:fld>
            <a:endParaRPr lang="el-GR"/>
          </a:p>
        </p:txBody>
      </p:sp>
    </p:spTree>
    <p:extLst>
      <p:ext uri="{BB962C8B-B14F-4D97-AF65-F5344CB8AC3E}">
        <p14:creationId xmlns:p14="http://schemas.microsoft.com/office/powerpoint/2010/main" val="120942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96550B-F581-4AA9-A8B7-60A58716BD76}" type="datetimeFigureOut">
              <a:rPr lang="el-GR" smtClean="0"/>
              <a:t>11/1/2021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E2B79FB-AB9B-4D15-BAEE-7AE424371848}" type="slidenum">
              <a:rPr lang="el-GR" smtClean="0"/>
              <a:t>‹#›</a:t>
            </a:fld>
            <a:endParaRPr lang="el-GR"/>
          </a:p>
        </p:txBody>
      </p:sp>
    </p:spTree>
    <p:extLst>
      <p:ext uri="{BB962C8B-B14F-4D97-AF65-F5344CB8AC3E}">
        <p14:creationId xmlns:p14="http://schemas.microsoft.com/office/powerpoint/2010/main" val="263642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96550B-F581-4AA9-A8B7-60A58716BD76}" type="datetimeFigureOut">
              <a:rPr lang="el-GR" smtClean="0"/>
              <a:t>11/1/2021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E2B79FB-AB9B-4D15-BAEE-7AE424371848}" type="slidenum">
              <a:rPr lang="el-GR" smtClean="0"/>
              <a:t>‹#›</a:t>
            </a:fld>
            <a:endParaRPr lang="el-GR"/>
          </a:p>
        </p:txBody>
      </p:sp>
    </p:spTree>
    <p:extLst>
      <p:ext uri="{BB962C8B-B14F-4D97-AF65-F5344CB8AC3E}">
        <p14:creationId xmlns:p14="http://schemas.microsoft.com/office/powerpoint/2010/main" val="1473829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96550B-F581-4AA9-A8B7-60A58716BD76}" type="datetimeFigureOut">
              <a:rPr lang="el-GR" smtClean="0"/>
              <a:t>11/1/2021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E2B79FB-AB9B-4D15-BAEE-7AE424371848}" type="slidenum">
              <a:rPr lang="el-GR" smtClean="0"/>
              <a:t>‹#›</a:t>
            </a:fld>
            <a:endParaRPr lang="el-GR"/>
          </a:p>
        </p:txBody>
      </p:sp>
    </p:spTree>
    <p:extLst>
      <p:ext uri="{BB962C8B-B14F-4D97-AF65-F5344CB8AC3E}">
        <p14:creationId xmlns:p14="http://schemas.microsoft.com/office/powerpoint/2010/main" val="62024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6550B-F581-4AA9-A8B7-60A58716BD76}" type="datetimeFigureOut">
              <a:rPr lang="el-GR" smtClean="0"/>
              <a:t>11/1/2021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E2B79FB-AB9B-4D15-BAEE-7AE424371848}" type="slidenum">
              <a:rPr lang="el-GR" smtClean="0"/>
              <a:t>‹#›</a:t>
            </a:fld>
            <a:endParaRPr lang="el-GR"/>
          </a:p>
        </p:txBody>
      </p:sp>
    </p:spTree>
    <p:extLst>
      <p:ext uri="{BB962C8B-B14F-4D97-AF65-F5344CB8AC3E}">
        <p14:creationId xmlns:p14="http://schemas.microsoft.com/office/powerpoint/2010/main" val="83698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6550B-F581-4AA9-A8B7-60A58716BD76}" type="datetimeFigureOut">
              <a:rPr lang="el-GR" smtClean="0"/>
              <a:t>11/1/2021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E2B79FB-AB9B-4D15-BAEE-7AE424371848}" type="slidenum">
              <a:rPr lang="el-GR" smtClean="0"/>
              <a:t>‹#›</a:t>
            </a:fld>
            <a:endParaRPr lang="el-GR"/>
          </a:p>
        </p:txBody>
      </p:sp>
    </p:spTree>
    <p:extLst>
      <p:ext uri="{BB962C8B-B14F-4D97-AF65-F5344CB8AC3E}">
        <p14:creationId xmlns:p14="http://schemas.microsoft.com/office/powerpoint/2010/main" val="107273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6550B-F581-4AA9-A8B7-60A58716BD76}" type="datetimeFigureOut">
              <a:rPr lang="el-GR" smtClean="0"/>
              <a:t>11/1/2021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E2B79FB-AB9B-4D15-BAEE-7AE424371848}" type="slidenum">
              <a:rPr lang="el-GR" smtClean="0"/>
              <a:t>‹#›</a:t>
            </a:fld>
            <a:endParaRPr lang="el-GR"/>
          </a:p>
        </p:txBody>
      </p:sp>
    </p:spTree>
    <p:extLst>
      <p:ext uri="{BB962C8B-B14F-4D97-AF65-F5344CB8AC3E}">
        <p14:creationId xmlns:p14="http://schemas.microsoft.com/office/powerpoint/2010/main" val="3392472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6550B-F581-4AA9-A8B7-60A58716BD76}" type="datetimeFigureOut">
              <a:rPr lang="el-GR" smtClean="0"/>
              <a:t>11/1/2021</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B79FB-AB9B-4D15-BAEE-7AE424371848}" type="slidenum">
              <a:rPr lang="el-GR" smtClean="0"/>
              <a:t>‹#›</a:t>
            </a:fld>
            <a:endParaRPr lang="el-GR"/>
          </a:p>
        </p:txBody>
      </p:sp>
    </p:spTree>
    <p:extLst>
      <p:ext uri="{BB962C8B-B14F-4D97-AF65-F5344CB8AC3E}">
        <p14:creationId xmlns:p14="http://schemas.microsoft.com/office/powerpoint/2010/main" val="3343142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3848" y="622158"/>
            <a:ext cx="4466287" cy="784830"/>
          </a:xfrm>
          <a:prstGeom prst="rect">
            <a:avLst/>
          </a:prstGeom>
        </p:spPr>
        <p:txBody>
          <a:bodyPr wrap="none">
            <a:spAutoFit/>
          </a:bodyPr>
          <a:lstStyle/>
          <a:p>
            <a:r>
              <a:rPr lang="el-GR" sz="4500" dirty="0" smtClean="0">
                <a:latin typeface="Century Gothic" panose="020B0502020202020204" pitchFamily="34" charset="0"/>
              </a:rPr>
              <a:t>Virtual Field Trip</a:t>
            </a:r>
            <a:endParaRPr lang="el-GR" sz="4500" dirty="0">
              <a:latin typeface="Century Gothic" panose="020B0502020202020204" pitchFamily="34" charset="0"/>
            </a:endParaRPr>
          </a:p>
        </p:txBody>
      </p:sp>
      <p:pic>
        <p:nvPicPr>
          <p:cNvPr id="5" name="Picture 4"/>
          <p:cNvPicPr>
            <a:picLocks noChangeAspect="1"/>
          </p:cNvPicPr>
          <p:nvPr/>
        </p:nvPicPr>
        <p:blipFill rotWithShape="1">
          <a:blip r:embed="rId2"/>
          <a:srcRect r="21666" b="79174"/>
          <a:stretch/>
        </p:blipFill>
        <p:spPr>
          <a:xfrm>
            <a:off x="336176" y="4793463"/>
            <a:ext cx="11524129" cy="1499761"/>
          </a:xfrm>
          <a:prstGeom prst="rect">
            <a:avLst/>
          </a:prstGeom>
        </p:spPr>
      </p:pic>
      <p:pic>
        <p:nvPicPr>
          <p:cNvPr id="7" name="Picture 6"/>
          <p:cNvPicPr>
            <a:picLocks noChangeAspect="1"/>
          </p:cNvPicPr>
          <p:nvPr/>
        </p:nvPicPr>
        <p:blipFill>
          <a:blip r:embed="rId3"/>
          <a:stretch>
            <a:fillRect/>
          </a:stretch>
        </p:blipFill>
        <p:spPr>
          <a:xfrm>
            <a:off x="5565719" y="0"/>
            <a:ext cx="6294586" cy="4724163"/>
          </a:xfrm>
          <a:prstGeom prst="rect">
            <a:avLst/>
          </a:prstGeom>
        </p:spPr>
      </p:pic>
      <p:sp>
        <p:nvSpPr>
          <p:cNvPr id="2" name="TextBox 1"/>
          <p:cNvSpPr txBox="1"/>
          <p:nvPr/>
        </p:nvSpPr>
        <p:spPr>
          <a:xfrm>
            <a:off x="524435" y="3708500"/>
            <a:ext cx="2702859" cy="1015663"/>
          </a:xfrm>
          <a:prstGeom prst="rect">
            <a:avLst/>
          </a:prstGeom>
          <a:noFill/>
        </p:spPr>
        <p:txBody>
          <a:bodyPr wrap="square" rtlCol="0">
            <a:spAutoFit/>
          </a:bodyPr>
          <a:lstStyle/>
          <a:p>
            <a:r>
              <a:rPr lang="el-GR" sz="2000" b="1" dirty="0" smtClean="0">
                <a:latin typeface="Century Gothic" panose="020B0502020202020204" pitchFamily="34" charset="0"/>
              </a:rPr>
              <a:t>Οικονόμου Ανθή</a:t>
            </a:r>
          </a:p>
          <a:p>
            <a:r>
              <a:rPr lang="el-GR" sz="2000" b="1" dirty="0">
                <a:latin typeface="Century Gothic" panose="020B0502020202020204" pitchFamily="34" charset="0"/>
              </a:rPr>
              <a:t>Α.Μ. </a:t>
            </a:r>
            <a:r>
              <a:rPr lang="el-GR" sz="2000" b="1" dirty="0" smtClean="0">
                <a:latin typeface="Century Gothic" panose="020B0502020202020204" pitchFamily="34" charset="0"/>
              </a:rPr>
              <a:t>7113122000001</a:t>
            </a:r>
            <a:endParaRPr lang="el-GR" sz="2000" b="1" dirty="0">
              <a:latin typeface="Century Gothic" panose="020B0502020202020204" pitchFamily="34" charset="0"/>
            </a:endParaRPr>
          </a:p>
          <a:p>
            <a:endParaRPr lang="el-GR" sz="2000" b="1" dirty="0">
              <a:latin typeface="Century Gothic" panose="020B0502020202020204" pitchFamily="34" charset="0"/>
            </a:endParaRPr>
          </a:p>
        </p:txBody>
      </p:sp>
    </p:spTree>
    <p:extLst>
      <p:ext uri="{BB962C8B-B14F-4D97-AF65-F5344CB8AC3E}">
        <p14:creationId xmlns:p14="http://schemas.microsoft.com/office/powerpoint/2010/main" val="1238965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l-GR" dirty="0" smtClean="0">
                <a:solidFill>
                  <a:schemeClr val="accent6">
                    <a:lumMod val="60000"/>
                    <a:lumOff val="40000"/>
                  </a:schemeClr>
                </a:solidFill>
                <a:latin typeface="Century Gothic" panose="020B0502020202020204" pitchFamily="34" charset="0"/>
              </a:rPr>
              <a:t>Τι </a:t>
            </a:r>
            <a:r>
              <a:rPr lang="el-GR" dirty="0">
                <a:solidFill>
                  <a:schemeClr val="accent6">
                    <a:lumMod val="60000"/>
                    <a:lumOff val="40000"/>
                  </a:schemeClr>
                </a:solidFill>
                <a:latin typeface="Century Gothic" panose="020B0502020202020204" pitchFamily="34" charset="0"/>
              </a:rPr>
              <a:t>πρέπει να θυμόμαστε; </a:t>
            </a:r>
            <a:br>
              <a:rPr lang="el-GR" dirty="0">
                <a:solidFill>
                  <a:schemeClr val="accent6">
                    <a:lumMod val="60000"/>
                    <a:lumOff val="40000"/>
                  </a:schemeClr>
                </a:solidFill>
                <a:latin typeface="Century Gothic" panose="020B0502020202020204" pitchFamily="34" charset="0"/>
              </a:rPr>
            </a:br>
            <a:r>
              <a:rPr lang="el-GR" dirty="0">
                <a:latin typeface="Century Gothic" panose="020B0502020202020204" pitchFamily="34" charset="0"/>
              </a:rPr>
              <a:t>Ας ανακεφαλαιώσουμε</a:t>
            </a:r>
            <a:endParaRPr lang="el-GR" dirty="0">
              <a:latin typeface="Century Gothic" panose="020B0502020202020204" pitchFamily="34" charset="0"/>
            </a:endParaRPr>
          </a:p>
        </p:txBody>
      </p:sp>
      <p:sp>
        <p:nvSpPr>
          <p:cNvPr id="5" name="Rectangle 4"/>
          <p:cNvSpPr/>
          <p:nvPr/>
        </p:nvSpPr>
        <p:spPr>
          <a:xfrm>
            <a:off x="371856" y="1864465"/>
            <a:ext cx="11448288" cy="4524315"/>
          </a:xfrm>
          <a:prstGeom prst="rect">
            <a:avLst/>
          </a:prstGeom>
        </p:spPr>
        <p:txBody>
          <a:bodyPr wrap="square">
            <a:spAutoFit/>
          </a:bodyPr>
          <a:lstStyle/>
          <a:p>
            <a:pPr algn="just"/>
            <a:r>
              <a:rPr lang="el-GR" sz="2400" dirty="0" smtClean="0">
                <a:latin typeface="Century Gothic" panose="020B0502020202020204" pitchFamily="34" charset="0"/>
              </a:rPr>
              <a:t>Αναγνωρίζοντας </a:t>
            </a:r>
            <a:r>
              <a:rPr lang="el-GR" sz="2400" dirty="0">
                <a:latin typeface="Century Gothic" panose="020B0502020202020204" pitchFamily="34" charset="0"/>
              </a:rPr>
              <a:t>ότι οι εκπαιδευτικοί συχνά δεν μπορούν να πραγματοποιήσουν μια πραγματική επίσκεψη στο </a:t>
            </a:r>
            <a:r>
              <a:rPr lang="el-GR" sz="2400" dirty="0" smtClean="0">
                <a:latin typeface="Century Gothic" panose="020B0502020202020204" pitchFamily="34" charset="0"/>
              </a:rPr>
              <a:t>πεδίο, δύναται </a:t>
            </a:r>
            <a:r>
              <a:rPr lang="el-GR" sz="2400" dirty="0">
                <a:latin typeface="Century Gothic" panose="020B0502020202020204" pitchFamily="34" charset="0"/>
              </a:rPr>
              <a:t>να σχεδιάσουν το μάθημα της Βιολογίας βρίσκοντας </a:t>
            </a:r>
            <a:r>
              <a:rPr lang="el-GR" sz="2400" dirty="0">
                <a:solidFill>
                  <a:schemeClr val="accent6">
                    <a:lumMod val="60000"/>
                    <a:lumOff val="40000"/>
                  </a:schemeClr>
                </a:solidFill>
                <a:latin typeface="Century Gothic" panose="020B0502020202020204" pitchFamily="34" charset="0"/>
              </a:rPr>
              <a:t>μια άλλη εναλλακτική λύση </a:t>
            </a:r>
            <a:r>
              <a:rPr lang="el-GR" sz="2400" dirty="0" smtClean="0">
                <a:solidFill>
                  <a:schemeClr val="accent6">
                    <a:lumMod val="60000"/>
                    <a:lumOff val="40000"/>
                  </a:schemeClr>
                </a:solidFill>
                <a:latin typeface="Century Gothic" panose="020B0502020202020204" pitchFamily="34" charset="0"/>
              </a:rPr>
              <a:t>διδασκαλίας</a:t>
            </a:r>
          </a:p>
          <a:p>
            <a:pPr algn="just"/>
            <a:endParaRPr lang="el-GR" sz="2400" dirty="0" smtClean="0">
              <a:latin typeface="Century Gothic" panose="020B0502020202020204" pitchFamily="34" charset="0"/>
            </a:endParaRPr>
          </a:p>
          <a:p>
            <a:pPr algn="just"/>
            <a:r>
              <a:rPr lang="el-GR" sz="2400" dirty="0" smtClean="0">
                <a:latin typeface="Century Gothic" panose="020B0502020202020204" pitchFamily="34" charset="0"/>
              </a:rPr>
              <a:t>Η χρήση του VFT χρησιμοποιώντας γραφικά και βίντεο προσδίδει </a:t>
            </a:r>
            <a:r>
              <a:rPr lang="el-GR" sz="2400" dirty="0" smtClean="0">
                <a:solidFill>
                  <a:schemeClr val="accent6">
                    <a:lumMod val="60000"/>
                    <a:lumOff val="40000"/>
                  </a:schemeClr>
                </a:solidFill>
                <a:latin typeface="Century Gothic" panose="020B0502020202020204" pitchFamily="34" charset="0"/>
              </a:rPr>
              <a:t>ενδιαφέρον και ενθουσιασμό στους μαθητές</a:t>
            </a:r>
            <a:r>
              <a:rPr lang="el-GR" sz="2400" dirty="0" smtClean="0">
                <a:latin typeface="Century Gothic" panose="020B0502020202020204" pitchFamily="34" charset="0"/>
              </a:rPr>
              <a:t>, και αυτό τους βοηθά να επικεντρωθούν στη διδασκαλία. </a:t>
            </a:r>
          </a:p>
          <a:p>
            <a:pPr algn="just"/>
            <a:endParaRPr lang="el-GR" sz="2400" dirty="0" smtClean="0">
              <a:latin typeface="Century Gothic" panose="020B0502020202020204" pitchFamily="34" charset="0"/>
            </a:endParaRPr>
          </a:p>
          <a:p>
            <a:r>
              <a:rPr lang="el-GR" sz="2400" dirty="0" smtClean="0">
                <a:latin typeface="Century Gothic" panose="020B0502020202020204" pitchFamily="34" charset="0"/>
              </a:rPr>
              <a:t>Τα ευρήματα αυτής της μελέτης μπορούν να συνεισφέρουν στη </a:t>
            </a:r>
            <a:r>
              <a:rPr lang="el-GR" sz="2400" dirty="0" smtClean="0">
                <a:solidFill>
                  <a:schemeClr val="accent6">
                    <a:lumMod val="60000"/>
                    <a:lumOff val="40000"/>
                  </a:schemeClr>
                </a:solidFill>
                <a:latin typeface="Century Gothic" panose="020B0502020202020204" pitchFamily="34" charset="0"/>
              </a:rPr>
              <a:t>βελτίωση της ποιότητας της εκπαίδευσης μέσω ΤΠΕ</a:t>
            </a:r>
            <a:r>
              <a:rPr lang="el-GR" sz="2400" dirty="0" smtClean="0">
                <a:latin typeface="Century Gothic" panose="020B0502020202020204" pitchFamily="34" charset="0"/>
              </a:rPr>
              <a:t> , η οποία έχει αποδειχθεί πολύ αποτελεσματική</a:t>
            </a:r>
            <a:endParaRPr lang="el-GR" sz="2400" dirty="0">
              <a:latin typeface="Century Gothic" panose="020B0502020202020204" pitchFamily="34" charset="0"/>
            </a:endParaRPr>
          </a:p>
        </p:txBody>
      </p:sp>
    </p:spTree>
    <p:extLst>
      <p:ext uri="{BB962C8B-B14F-4D97-AF65-F5344CB8AC3E}">
        <p14:creationId xmlns:p14="http://schemas.microsoft.com/office/powerpoint/2010/main" val="3687198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6">
                    <a:lumMod val="60000"/>
                    <a:lumOff val="40000"/>
                  </a:schemeClr>
                </a:solidFill>
                <a:latin typeface="Century Gothic" panose="020B0502020202020204" pitchFamily="34" charset="0"/>
              </a:rPr>
              <a:t>Ενδεικτική βιβλιογραφία</a:t>
            </a:r>
            <a:endParaRPr lang="el-GR" dirty="0">
              <a:solidFill>
                <a:schemeClr val="accent6">
                  <a:lumMod val="60000"/>
                  <a:lumOff val="40000"/>
                </a:schemeClr>
              </a:solidFill>
              <a:latin typeface="Century Gothic" panose="020B0502020202020204" pitchFamily="34" charset="0"/>
            </a:endParaRPr>
          </a:p>
        </p:txBody>
      </p:sp>
      <p:sp>
        <p:nvSpPr>
          <p:cNvPr id="3" name="Content Placeholder 2"/>
          <p:cNvSpPr>
            <a:spLocks noGrp="1"/>
          </p:cNvSpPr>
          <p:nvPr>
            <p:ph idx="1"/>
          </p:nvPr>
        </p:nvSpPr>
        <p:spPr>
          <a:xfrm>
            <a:off x="838200" y="1444752"/>
            <a:ext cx="10515600" cy="5084064"/>
          </a:xfrm>
        </p:spPr>
        <p:txBody>
          <a:bodyPr>
            <a:normAutofit lnSpcReduction="10000"/>
          </a:bodyPr>
          <a:lstStyle/>
          <a:p>
            <a:r>
              <a:rPr lang="en-US" dirty="0" err="1">
                <a:latin typeface="Century Gothic" panose="020B0502020202020204" pitchFamily="34" charset="0"/>
              </a:rPr>
              <a:t>Bitgood</a:t>
            </a:r>
            <a:r>
              <a:rPr lang="en-US" dirty="0">
                <a:latin typeface="Century Gothic" panose="020B0502020202020204" pitchFamily="34" charset="0"/>
              </a:rPr>
              <a:t>, S. (1991). What Do We Know About School Field Trips? Social Education, 62(1</a:t>
            </a:r>
            <a:r>
              <a:rPr lang="en-US" dirty="0" smtClean="0">
                <a:latin typeface="Century Gothic" panose="020B0502020202020204" pitchFamily="34" charset="0"/>
              </a:rPr>
              <a:t>),</a:t>
            </a:r>
            <a:r>
              <a:rPr lang="el-GR" dirty="0" smtClean="0">
                <a:latin typeface="Century Gothic" panose="020B0502020202020204" pitchFamily="34" charset="0"/>
              </a:rPr>
              <a:t> </a:t>
            </a:r>
            <a:r>
              <a:rPr lang="en-US" dirty="0" smtClean="0">
                <a:latin typeface="Century Gothic" panose="020B0502020202020204" pitchFamily="34" charset="0"/>
              </a:rPr>
              <a:t>35-40.</a:t>
            </a:r>
            <a:endParaRPr lang="el-GR" dirty="0" smtClean="0">
              <a:latin typeface="Century Gothic" panose="020B0502020202020204" pitchFamily="34" charset="0"/>
            </a:endParaRPr>
          </a:p>
          <a:p>
            <a:r>
              <a:rPr lang="en-US" dirty="0" err="1">
                <a:latin typeface="Century Gothic" panose="020B0502020202020204" pitchFamily="34" charset="0"/>
              </a:rPr>
              <a:t>Bitner</a:t>
            </a:r>
            <a:r>
              <a:rPr lang="en-US" dirty="0">
                <a:latin typeface="Century Gothic" panose="020B0502020202020204" pitchFamily="34" charset="0"/>
              </a:rPr>
              <a:t>, N. (1999). The Virtual </a:t>
            </a:r>
            <a:r>
              <a:rPr lang="en-US" dirty="0" err="1">
                <a:latin typeface="Century Gothic" panose="020B0502020202020204" pitchFamily="34" charset="0"/>
              </a:rPr>
              <a:t>Trip.Learning</a:t>
            </a:r>
            <a:r>
              <a:rPr lang="en-US" dirty="0">
                <a:latin typeface="Century Gothic" panose="020B0502020202020204" pitchFamily="34" charset="0"/>
              </a:rPr>
              <a:t> and Leading with Technology,26(6), 6-9.</a:t>
            </a:r>
          </a:p>
          <a:p>
            <a:r>
              <a:rPr lang="en-US" dirty="0">
                <a:latin typeface="Century Gothic" panose="020B0502020202020204" pitchFamily="34" charset="0"/>
              </a:rPr>
              <a:t>Chuang, L. Y. &amp; Cheng, H. Y. (2005).The Development of Multimedia Courseware </a:t>
            </a:r>
            <a:r>
              <a:rPr lang="en-US" dirty="0" smtClean="0">
                <a:latin typeface="Century Gothic" panose="020B0502020202020204" pitchFamily="34" charset="0"/>
              </a:rPr>
              <a:t>for</a:t>
            </a:r>
            <a:r>
              <a:rPr lang="el-GR" dirty="0" smtClean="0">
                <a:latin typeface="Century Gothic" panose="020B0502020202020204" pitchFamily="34" charset="0"/>
              </a:rPr>
              <a:t> </a:t>
            </a:r>
            <a:r>
              <a:rPr lang="en-US" dirty="0" err="1" smtClean="0">
                <a:latin typeface="Century Gothic" panose="020B0502020202020204" pitchFamily="34" charset="0"/>
              </a:rPr>
              <a:t>Biotechnology.International</a:t>
            </a:r>
            <a:r>
              <a:rPr lang="en-US" dirty="0" smtClean="0">
                <a:latin typeface="Century Gothic" panose="020B0502020202020204" pitchFamily="34" charset="0"/>
              </a:rPr>
              <a:t> </a:t>
            </a:r>
            <a:r>
              <a:rPr lang="en-US" dirty="0">
                <a:latin typeface="Century Gothic" panose="020B0502020202020204" pitchFamily="34" charset="0"/>
              </a:rPr>
              <a:t>Journal of the Computer, the Internet and </a:t>
            </a:r>
            <a:r>
              <a:rPr lang="en-US" dirty="0" smtClean="0">
                <a:latin typeface="Century Gothic" panose="020B0502020202020204" pitchFamily="34" charset="0"/>
              </a:rPr>
              <a:t>Management,</a:t>
            </a:r>
            <a:r>
              <a:rPr lang="el-GR" dirty="0" smtClean="0">
                <a:latin typeface="Century Gothic" panose="020B0502020202020204" pitchFamily="34" charset="0"/>
              </a:rPr>
              <a:t> </a:t>
            </a:r>
            <a:r>
              <a:rPr lang="en-US" dirty="0" smtClean="0">
                <a:latin typeface="Century Gothic" panose="020B0502020202020204" pitchFamily="34" charset="0"/>
              </a:rPr>
              <a:t>13(3</a:t>
            </a:r>
            <a:r>
              <a:rPr lang="en-US" dirty="0">
                <a:latin typeface="Century Gothic" panose="020B0502020202020204" pitchFamily="34" charset="0"/>
              </a:rPr>
              <a:t>), 35-44.</a:t>
            </a:r>
          </a:p>
          <a:p>
            <a:r>
              <a:rPr lang="en-US" dirty="0">
                <a:latin typeface="Century Gothic" panose="020B0502020202020204" pitchFamily="34" charset="0"/>
              </a:rPr>
              <a:t>Cram, W. J. (2004). Seeing Mangrove Swamps from a Distance : Development of a </a:t>
            </a:r>
            <a:r>
              <a:rPr lang="en-US" dirty="0" smtClean="0">
                <a:latin typeface="Century Gothic" panose="020B0502020202020204" pitchFamily="34" charset="0"/>
              </a:rPr>
              <a:t>Virtual</a:t>
            </a:r>
            <a:r>
              <a:rPr lang="el-GR" dirty="0" smtClean="0">
                <a:latin typeface="Century Gothic" panose="020B0502020202020204" pitchFamily="34" charset="0"/>
              </a:rPr>
              <a:t> </a:t>
            </a:r>
            <a:r>
              <a:rPr lang="en-US" dirty="0" smtClean="0">
                <a:latin typeface="Century Gothic" panose="020B0502020202020204" pitchFamily="34" charset="0"/>
              </a:rPr>
              <a:t>Field </a:t>
            </a:r>
            <a:r>
              <a:rPr lang="en-US" dirty="0">
                <a:latin typeface="Century Gothic" panose="020B0502020202020204" pitchFamily="34" charset="0"/>
              </a:rPr>
              <a:t>Trip. CAL-</a:t>
            </a:r>
            <a:r>
              <a:rPr lang="en-US" dirty="0" err="1">
                <a:latin typeface="Century Gothic" panose="020B0502020202020204" pitchFamily="34" charset="0"/>
              </a:rPr>
              <a:t>laborate</a:t>
            </a:r>
            <a:r>
              <a:rPr lang="en-US" dirty="0">
                <a:latin typeface="Century Gothic" panose="020B0502020202020204" pitchFamily="34" charset="0"/>
              </a:rPr>
              <a:t>: United Kingdom</a:t>
            </a:r>
            <a:r>
              <a:rPr lang="en-US" dirty="0" smtClean="0">
                <a:latin typeface="Century Gothic" panose="020B0502020202020204" pitchFamily="34" charset="0"/>
              </a:rPr>
              <a:t>.</a:t>
            </a:r>
          </a:p>
          <a:p>
            <a:r>
              <a:rPr lang="en-US" dirty="0">
                <a:latin typeface="Century Gothic" panose="020B0502020202020204" pitchFamily="34" charset="0"/>
              </a:rPr>
              <a:t>https://</a:t>
            </a:r>
            <a:r>
              <a:rPr lang="en-US" dirty="0" smtClean="0">
                <a:latin typeface="Century Gothic" panose="020B0502020202020204" pitchFamily="34" charset="0"/>
              </a:rPr>
              <a:t>www.youtube.com/watch?v=cwTZhyA57mA</a:t>
            </a:r>
            <a:endParaRPr lang="el-GR" dirty="0">
              <a:latin typeface="Century Gothic" panose="020B0502020202020204" pitchFamily="34" charset="0"/>
            </a:endParaRPr>
          </a:p>
        </p:txBody>
      </p:sp>
    </p:spTree>
    <p:extLst>
      <p:ext uri="{BB962C8B-B14F-4D97-AF65-F5344CB8AC3E}">
        <p14:creationId xmlns:p14="http://schemas.microsoft.com/office/powerpoint/2010/main" val="291838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6373"/>
            <a:ext cx="10515600" cy="1325563"/>
          </a:xfrm>
        </p:spPr>
        <p:txBody>
          <a:bodyPr>
            <a:noAutofit/>
          </a:bodyPr>
          <a:lstStyle/>
          <a:p>
            <a:r>
              <a:rPr lang="el-GR" sz="5000" dirty="0" smtClean="0">
                <a:solidFill>
                  <a:schemeClr val="accent6">
                    <a:lumMod val="60000"/>
                    <a:lumOff val="40000"/>
                  </a:schemeClr>
                </a:solidFill>
                <a:latin typeface="Century Gothic" panose="020B0502020202020204" pitchFamily="34" charset="0"/>
              </a:rPr>
              <a:t>Αγαπάτε το περιβάλλον….</a:t>
            </a:r>
            <a:r>
              <a:rPr lang="el-GR" sz="5000" dirty="0" smtClean="0">
                <a:latin typeface="Century Gothic" panose="020B0502020202020204" pitchFamily="34" charset="0"/>
              </a:rPr>
              <a:t/>
            </a:r>
            <a:br>
              <a:rPr lang="el-GR" sz="5000" dirty="0" smtClean="0">
                <a:latin typeface="Century Gothic" panose="020B0502020202020204" pitchFamily="34" charset="0"/>
              </a:rPr>
            </a:br>
            <a:r>
              <a:rPr lang="el-GR" sz="5000" dirty="0">
                <a:latin typeface="Century Gothic" panose="020B0502020202020204" pitchFamily="34" charset="0"/>
              </a:rPr>
              <a:t/>
            </a:r>
            <a:br>
              <a:rPr lang="el-GR" sz="5000" dirty="0">
                <a:latin typeface="Century Gothic" panose="020B0502020202020204" pitchFamily="34" charset="0"/>
              </a:rPr>
            </a:br>
            <a:r>
              <a:rPr lang="el-GR" sz="5000" dirty="0" smtClean="0">
                <a:latin typeface="Century Gothic" panose="020B0502020202020204" pitchFamily="34" charset="0"/>
              </a:rPr>
              <a:t/>
            </a:r>
            <a:br>
              <a:rPr lang="el-GR" sz="5000" dirty="0" smtClean="0">
                <a:latin typeface="Century Gothic" panose="020B0502020202020204" pitchFamily="34" charset="0"/>
              </a:rPr>
            </a:br>
            <a:r>
              <a:rPr lang="el-GR" sz="5000" dirty="0" smtClean="0">
                <a:latin typeface="Century Gothic" panose="020B0502020202020204" pitchFamily="34" charset="0"/>
              </a:rPr>
              <a:t>Και Ευχαριστώ πολύ!</a:t>
            </a:r>
            <a:endParaRPr lang="el-GR" sz="5000" dirty="0">
              <a:latin typeface="Century Gothic" panose="020B0502020202020204" pitchFamily="34" charset="0"/>
            </a:endParaRPr>
          </a:p>
        </p:txBody>
      </p:sp>
      <p:pic>
        <p:nvPicPr>
          <p:cNvPr id="6" name="Picture 5"/>
          <p:cNvPicPr>
            <a:picLocks noChangeAspect="1"/>
          </p:cNvPicPr>
          <p:nvPr/>
        </p:nvPicPr>
        <p:blipFill>
          <a:blip r:embed="rId2">
            <a:duotone>
              <a:prstClr val="black"/>
              <a:schemeClr val="accent6">
                <a:tint val="45000"/>
                <a:satMod val="400000"/>
              </a:schemeClr>
            </a:duotone>
          </a:blip>
          <a:stretch>
            <a:fillRect/>
          </a:stretch>
        </p:blipFill>
        <p:spPr>
          <a:xfrm>
            <a:off x="3893439" y="3190304"/>
            <a:ext cx="7712256" cy="3667696"/>
          </a:xfrm>
          <a:prstGeom prst="rect">
            <a:avLst/>
          </a:prstGeom>
        </p:spPr>
      </p:pic>
    </p:spTree>
    <p:extLst>
      <p:ext uri="{BB962C8B-B14F-4D97-AF65-F5344CB8AC3E}">
        <p14:creationId xmlns:p14="http://schemas.microsoft.com/office/powerpoint/2010/main" val="1356471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9937376" y="4002144"/>
            <a:ext cx="2254623" cy="2855856"/>
          </a:xfrm>
          <a:prstGeom prst="rect">
            <a:avLst/>
          </a:prstGeom>
        </p:spPr>
      </p:pic>
      <p:sp>
        <p:nvSpPr>
          <p:cNvPr id="2" name="Title 1"/>
          <p:cNvSpPr>
            <a:spLocks noGrp="1"/>
          </p:cNvSpPr>
          <p:nvPr>
            <p:ph type="title"/>
          </p:nvPr>
        </p:nvSpPr>
        <p:spPr>
          <a:xfrm>
            <a:off x="421341" y="0"/>
            <a:ext cx="10515600" cy="1325563"/>
          </a:xfrm>
        </p:spPr>
        <p:txBody>
          <a:bodyPr/>
          <a:lstStyle/>
          <a:p>
            <a:r>
              <a:rPr lang="el-GR" dirty="0" smtClean="0">
                <a:solidFill>
                  <a:schemeClr val="accent6">
                    <a:lumMod val="60000"/>
                    <a:lumOff val="40000"/>
                  </a:schemeClr>
                </a:solidFill>
                <a:latin typeface="Century Gothic" panose="020B0502020202020204" pitchFamily="34" charset="0"/>
              </a:rPr>
              <a:t>Τι είναι το Virtual </a:t>
            </a:r>
            <a:r>
              <a:rPr lang="el-GR" dirty="0">
                <a:solidFill>
                  <a:schemeClr val="accent6">
                    <a:lumMod val="60000"/>
                    <a:lumOff val="40000"/>
                  </a:schemeClr>
                </a:solidFill>
                <a:latin typeface="Century Gothic" panose="020B0502020202020204" pitchFamily="34" charset="0"/>
              </a:rPr>
              <a:t>Field </a:t>
            </a:r>
            <a:r>
              <a:rPr lang="el-GR" dirty="0" smtClean="0">
                <a:solidFill>
                  <a:schemeClr val="accent6">
                    <a:lumMod val="60000"/>
                    <a:lumOff val="40000"/>
                  </a:schemeClr>
                </a:solidFill>
                <a:latin typeface="Century Gothic" panose="020B0502020202020204" pitchFamily="34" charset="0"/>
              </a:rPr>
              <a:t>Trip;</a:t>
            </a:r>
            <a:endParaRPr lang="el-GR" dirty="0">
              <a:solidFill>
                <a:schemeClr val="accent6">
                  <a:lumMod val="60000"/>
                  <a:lumOff val="40000"/>
                </a:schemeClr>
              </a:solidFill>
              <a:latin typeface="Century Gothic" panose="020B0502020202020204" pitchFamily="34" charset="0"/>
            </a:endParaRPr>
          </a:p>
        </p:txBody>
      </p:sp>
      <p:sp>
        <p:nvSpPr>
          <p:cNvPr id="3" name="Content Placeholder 2"/>
          <p:cNvSpPr>
            <a:spLocks noGrp="1"/>
          </p:cNvSpPr>
          <p:nvPr>
            <p:ph idx="1"/>
          </p:nvPr>
        </p:nvSpPr>
        <p:spPr>
          <a:xfrm>
            <a:off x="264458" y="1113724"/>
            <a:ext cx="9672918" cy="5461888"/>
          </a:xfrm>
        </p:spPr>
        <p:txBody>
          <a:bodyPr>
            <a:noAutofit/>
          </a:bodyPr>
          <a:lstStyle/>
          <a:p>
            <a:pPr algn="just">
              <a:lnSpc>
                <a:spcPct val="150000"/>
              </a:lnSpc>
            </a:pPr>
            <a:r>
              <a:rPr lang="el-GR" sz="2400" dirty="0" smtClean="0">
                <a:latin typeface="Century Gothic" panose="020B0502020202020204" pitchFamily="34" charset="0"/>
              </a:rPr>
              <a:t>Αποτελεί </a:t>
            </a:r>
            <a:r>
              <a:rPr lang="el-GR" sz="2400" dirty="0" smtClean="0">
                <a:latin typeface="Century Gothic" panose="020B0502020202020204" pitchFamily="34" charset="0"/>
              </a:rPr>
              <a:t>εκπαιδευτικό </a:t>
            </a:r>
            <a:r>
              <a:rPr lang="el-GR" sz="2400" dirty="0">
                <a:latin typeface="Century Gothic" panose="020B0502020202020204" pitchFamily="34" charset="0"/>
              </a:rPr>
              <a:t>πρόγραμμα –εικονική επίσκεψη στο </a:t>
            </a:r>
            <a:r>
              <a:rPr lang="el-GR" sz="2400" dirty="0" smtClean="0">
                <a:latin typeface="Century Gothic" panose="020B0502020202020204" pitchFamily="34" charset="0"/>
              </a:rPr>
              <a:t>πεδίο</a:t>
            </a:r>
            <a:endParaRPr lang="en-US" sz="2400" dirty="0" smtClean="0">
              <a:latin typeface="Century Gothic" panose="020B0502020202020204" pitchFamily="34" charset="0"/>
            </a:endParaRPr>
          </a:p>
          <a:p>
            <a:pPr algn="just">
              <a:lnSpc>
                <a:spcPct val="150000"/>
              </a:lnSpc>
            </a:pPr>
            <a:r>
              <a:rPr lang="el-GR" sz="2400" dirty="0" smtClean="0">
                <a:latin typeface="Century Gothic" panose="020B0502020202020204" pitchFamily="34" charset="0"/>
              </a:rPr>
              <a:t>Επιτρέπει </a:t>
            </a:r>
            <a:r>
              <a:rPr lang="el-GR" sz="2400" dirty="0">
                <a:latin typeface="Century Gothic" panose="020B0502020202020204" pitchFamily="34" charset="0"/>
              </a:rPr>
              <a:t>στους μαθητές να εξερευνήσουν τη φύση εικονικά, να αγαπήσουν το φυσικό περιβάλλον, να γνωρίσουν τη χλωρίδα και τη πανίδα, μη λαμβάνοντας υπόψη το κόστος και άλλες πτυχές τη υλικοτεχνικής υποστήριξης που απαιτείται σε μία πραγματική επίσκεψη </a:t>
            </a:r>
            <a:r>
              <a:rPr lang="el-GR" sz="2400" dirty="0" smtClean="0">
                <a:latin typeface="Century Gothic" panose="020B0502020202020204" pitchFamily="34" charset="0"/>
              </a:rPr>
              <a:t>πεδίου</a:t>
            </a:r>
            <a:endParaRPr lang="en-US" sz="2400" dirty="0" smtClean="0">
              <a:latin typeface="Century Gothic" panose="020B0502020202020204" pitchFamily="34" charset="0"/>
            </a:endParaRPr>
          </a:p>
          <a:p>
            <a:pPr algn="just">
              <a:lnSpc>
                <a:spcPct val="150000"/>
              </a:lnSpc>
            </a:pPr>
            <a:r>
              <a:rPr lang="el-GR" sz="2400" dirty="0" smtClean="0">
                <a:latin typeface="Century Gothic" panose="020B0502020202020204" pitchFamily="34" charset="0"/>
              </a:rPr>
              <a:t>Β</a:t>
            </a:r>
            <a:r>
              <a:rPr lang="el-GR" sz="2400" dirty="0" smtClean="0">
                <a:latin typeface="Century Gothic" panose="020B0502020202020204" pitchFamily="34" charset="0"/>
              </a:rPr>
              <a:t>ελτιώνει το επίπεδο </a:t>
            </a:r>
            <a:r>
              <a:rPr lang="el-GR" sz="2400" dirty="0">
                <a:latin typeface="Century Gothic" panose="020B0502020202020204" pitchFamily="34" charset="0"/>
              </a:rPr>
              <a:t>κατανόησης και φαντασίας των μαθητών </a:t>
            </a:r>
            <a:endParaRPr lang="en-US" sz="2400" dirty="0" smtClean="0">
              <a:latin typeface="Century Gothic" panose="020B0502020202020204" pitchFamily="34" charset="0"/>
            </a:endParaRPr>
          </a:p>
          <a:p>
            <a:pPr algn="just">
              <a:lnSpc>
                <a:spcPct val="150000"/>
              </a:lnSpc>
            </a:pPr>
            <a:r>
              <a:rPr lang="el-GR" sz="2400" dirty="0" smtClean="0">
                <a:latin typeface="Century Gothic" panose="020B0502020202020204" pitchFamily="34" charset="0"/>
              </a:rPr>
              <a:t>Σ</a:t>
            </a:r>
            <a:r>
              <a:rPr lang="el-GR" sz="2400" dirty="0" smtClean="0">
                <a:latin typeface="Century Gothic" panose="020B0502020202020204" pitchFamily="34" charset="0"/>
              </a:rPr>
              <a:t>υνεισφέρει </a:t>
            </a:r>
            <a:r>
              <a:rPr lang="el-GR" sz="2400" dirty="0" smtClean="0">
                <a:latin typeface="Century Gothic" panose="020B0502020202020204" pitchFamily="34" charset="0"/>
              </a:rPr>
              <a:t>στη</a:t>
            </a:r>
            <a:r>
              <a:rPr lang="en-US" sz="2400" dirty="0" smtClean="0">
                <a:latin typeface="Century Gothic" panose="020B0502020202020204" pitchFamily="34" charset="0"/>
              </a:rPr>
              <a:t> </a:t>
            </a:r>
            <a:r>
              <a:rPr lang="el-GR" sz="2400" dirty="0" smtClean="0">
                <a:latin typeface="Century Gothic" panose="020B0502020202020204" pitchFamily="34" charset="0"/>
              </a:rPr>
              <a:t>διαδραστική </a:t>
            </a:r>
            <a:r>
              <a:rPr lang="el-GR" sz="2400" dirty="0">
                <a:latin typeface="Century Gothic" panose="020B0502020202020204" pitchFamily="34" charset="0"/>
              </a:rPr>
              <a:t>μάθηση, με την ενσωμάτωση των ΤΠΕ στις αίθουσες </a:t>
            </a:r>
            <a:r>
              <a:rPr lang="el-GR" sz="2400" dirty="0" smtClean="0">
                <a:latin typeface="Century Gothic" panose="020B0502020202020204" pitchFamily="34" charset="0"/>
              </a:rPr>
              <a:t>διδασκαλίας </a:t>
            </a:r>
            <a:endParaRPr lang="en-US" sz="2400" dirty="0" smtClean="0">
              <a:latin typeface="Century Gothic" panose="020B0502020202020204" pitchFamily="34" charset="0"/>
            </a:endParaRPr>
          </a:p>
        </p:txBody>
      </p:sp>
    </p:spTree>
    <p:extLst>
      <p:ext uri="{BB962C8B-B14F-4D97-AF65-F5344CB8AC3E}">
        <p14:creationId xmlns:p14="http://schemas.microsoft.com/office/powerpoint/2010/main" val="946326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0619"/>
            <a:ext cx="10515600" cy="1325563"/>
          </a:xfrm>
        </p:spPr>
        <p:txBody>
          <a:bodyPr>
            <a:normAutofit/>
          </a:bodyPr>
          <a:lstStyle/>
          <a:p>
            <a:r>
              <a:rPr lang="el-GR" dirty="0" smtClean="0">
                <a:solidFill>
                  <a:schemeClr val="accent6">
                    <a:lumMod val="60000"/>
                    <a:lumOff val="40000"/>
                  </a:schemeClr>
                </a:solidFill>
                <a:latin typeface="Century Gothic" panose="020B0502020202020204" pitchFamily="34" charset="0"/>
              </a:rPr>
              <a:t>Ποιοι είναι οι στόχοι της εργασίας;</a:t>
            </a:r>
            <a:br>
              <a:rPr lang="el-GR" dirty="0" smtClean="0">
                <a:solidFill>
                  <a:schemeClr val="accent6">
                    <a:lumMod val="60000"/>
                    <a:lumOff val="40000"/>
                  </a:schemeClr>
                </a:solidFill>
                <a:latin typeface="Century Gothic" panose="020B0502020202020204" pitchFamily="34" charset="0"/>
              </a:rPr>
            </a:br>
            <a:endParaRPr lang="el-GR" dirty="0">
              <a:solidFill>
                <a:schemeClr val="accent6">
                  <a:lumMod val="60000"/>
                  <a:lumOff val="40000"/>
                </a:schemeClr>
              </a:solidFill>
              <a:latin typeface="Century Gothic" panose="020B0502020202020204" pitchFamily="34" charset="0"/>
            </a:endParaRPr>
          </a:p>
        </p:txBody>
      </p:sp>
      <p:sp>
        <p:nvSpPr>
          <p:cNvPr id="3" name="Content Placeholder 2"/>
          <p:cNvSpPr>
            <a:spLocks noGrp="1"/>
          </p:cNvSpPr>
          <p:nvPr>
            <p:ph idx="1"/>
          </p:nvPr>
        </p:nvSpPr>
        <p:spPr>
          <a:xfrm>
            <a:off x="936907" y="1253331"/>
            <a:ext cx="10515600" cy="4351338"/>
          </a:xfrm>
        </p:spPr>
        <p:txBody>
          <a:bodyPr>
            <a:noAutofit/>
          </a:bodyPr>
          <a:lstStyle/>
          <a:p>
            <a:endParaRPr lang="en-US" sz="2400" dirty="0" smtClean="0">
              <a:latin typeface="Century Gothic" panose="020B0502020202020204" pitchFamily="34" charset="0"/>
            </a:endParaRPr>
          </a:p>
          <a:p>
            <a:pPr marL="0" indent="0">
              <a:buNone/>
            </a:pPr>
            <a:r>
              <a:rPr lang="el-GR" sz="2400" dirty="0" smtClean="0">
                <a:latin typeface="Century Gothic" panose="020B0502020202020204" pitchFamily="34" charset="0"/>
              </a:rPr>
              <a:t>Μαθησιακοί στόχοι </a:t>
            </a:r>
          </a:p>
          <a:p>
            <a:pPr>
              <a:spcBef>
                <a:spcPts val="0"/>
              </a:spcBef>
            </a:pPr>
            <a:r>
              <a:rPr lang="el-GR" sz="2400" dirty="0" smtClean="0">
                <a:latin typeface="Century Gothic" panose="020B0502020202020204" pitchFamily="34" charset="0"/>
              </a:rPr>
              <a:t>οι </a:t>
            </a:r>
            <a:r>
              <a:rPr lang="el-GR" sz="2400" dirty="0">
                <a:latin typeface="Century Gothic" panose="020B0502020202020204" pitchFamily="34" charset="0"/>
              </a:rPr>
              <a:t>μαθητές να (i) περιγράφουν τη διαδικασία αποικισμού και διαδοχής στο μαγκρόβιο βάλτο, (ii) διακρίνουν μεταξύ πρώτων και επόμενων ειδών στο μαγκρόβιο βάλτο και (iii) προσδιορίζουν την προσαρμοστικότητα των μαγκρόβιων φυτών ώστε να </a:t>
            </a:r>
          </a:p>
          <a:p>
            <a:pPr marL="0" indent="268288">
              <a:spcBef>
                <a:spcPts val="0"/>
              </a:spcBef>
              <a:buNone/>
            </a:pPr>
            <a:r>
              <a:rPr lang="el-GR" sz="2400" dirty="0" smtClean="0">
                <a:latin typeface="Century Gothic" panose="020B0502020202020204" pitchFamily="34" charset="0"/>
              </a:rPr>
              <a:t>επιβιώνουν </a:t>
            </a:r>
            <a:r>
              <a:rPr lang="el-GR" sz="2400" dirty="0">
                <a:latin typeface="Century Gothic" panose="020B0502020202020204" pitchFamily="34" charset="0"/>
              </a:rPr>
              <a:t>σε ένα ακραίο </a:t>
            </a:r>
            <a:r>
              <a:rPr lang="el-GR" sz="2400" dirty="0" smtClean="0">
                <a:latin typeface="Century Gothic" panose="020B0502020202020204" pitchFamily="34" charset="0"/>
              </a:rPr>
              <a:t>περιβάλλον</a:t>
            </a:r>
            <a:endParaRPr lang="el-GR" sz="2400" dirty="0">
              <a:latin typeface="Century Gothic" panose="020B0502020202020204" pitchFamily="34" charset="0"/>
            </a:endParaRPr>
          </a:p>
          <a:p>
            <a:pPr marL="0" indent="268288">
              <a:spcBef>
                <a:spcPts val="0"/>
              </a:spcBef>
              <a:buNone/>
            </a:pPr>
            <a:endParaRPr lang="el-GR" sz="2400" dirty="0" smtClean="0">
              <a:latin typeface="Century Gothic" panose="020B0502020202020204" pitchFamily="34" charset="0"/>
            </a:endParaRPr>
          </a:p>
          <a:p>
            <a:pPr marL="0" indent="268288">
              <a:spcBef>
                <a:spcPts val="0"/>
              </a:spcBef>
              <a:buNone/>
            </a:pPr>
            <a:r>
              <a:rPr lang="el-GR" sz="2400" dirty="0" smtClean="0">
                <a:latin typeface="Century Gothic" panose="020B0502020202020204" pitchFamily="34" charset="0"/>
              </a:rPr>
              <a:t>Στόχοι χρήσης της εφαρμογής </a:t>
            </a:r>
            <a:endParaRPr lang="el-GR" sz="2400" dirty="0">
              <a:latin typeface="Century Gothic" panose="020B0502020202020204" pitchFamily="34" charset="0"/>
            </a:endParaRPr>
          </a:p>
          <a:p>
            <a:pPr>
              <a:spcBef>
                <a:spcPts val="0"/>
              </a:spcBef>
            </a:pPr>
            <a:r>
              <a:rPr lang="el-GR" sz="2400" dirty="0" smtClean="0">
                <a:latin typeface="Century Gothic" panose="020B0502020202020204" pitchFamily="34" charset="0"/>
              </a:rPr>
              <a:t>να </a:t>
            </a:r>
            <a:r>
              <a:rPr lang="el-GR" sz="2400" dirty="0">
                <a:latin typeface="Century Gothic" panose="020B0502020202020204" pitchFamily="34" charset="0"/>
              </a:rPr>
              <a:t>προσδιορίσει την αποτελεσματικότητα της </a:t>
            </a:r>
            <a:endParaRPr lang="el-GR" sz="2400" dirty="0" smtClean="0">
              <a:latin typeface="Century Gothic" panose="020B0502020202020204" pitchFamily="34" charset="0"/>
            </a:endParaRPr>
          </a:p>
          <a:p>
            <a:pPr marL="0" indent="174625">
              <a:spcBef>
                <a:spcPts val="0"/>
              </a:spcBef>
              <a:buNone/>
            </a:pPr>
            <a:r>
              <a:rPr lang="el-GR" sz="2400" dirty="0" smtClean="0">
                <a:latin typeface="Century Gothic" panose="020B0502020202020204" pitchFamily="34" charset="0"/>
              </a:rPr>
              <a:t>εφαρμογής </a:t>
            </a:r>
            <a:r>
              <a:rPr lang="el-GR" sz="2400" dirty="0">
                <a:latin typeface="Century Gothic" panose="020B0502020202020204" pitchFamily="34" charset="0"/>
              </a:rPr>
              <a:t>(VFT) στην </a:t>
            </a:r>
            <a:r>
              <a:rPr lang="el-GR" sz="2400" dirty="0" smtClean="0">
                <a:latin typeface="Century Gothic" panose="020B0502020202020204" pitchFamily="34" charset="0"/>
              </a:rPr>
              <a:t>άυξηση της επίδοσης </a:t>
            </a:r>
          </a:p>
          <a:p>
            <a:pPr marL="0" indent="174625">
              <a:spcBef>
                <a:spcPts val="0"/>
              </a:spcBef>
              <a:buNone/>
            </a:pPr>
            <a:r>
              <a:rPr lang="el-GR" sz="2400" dirty="0" smtClean="0">
                <a:latin typeface="Century Gothic" panose="020B0502020202020204" pitchFamily="34" charset="0"/>
              </a:rPr>
              <a:t>των μαθητών</a:t>
            </a:r>
            <a:endParaRPr lang="el-GR" sz="2400" dirty="0">
              <a:latin typeface="Century Gothic" panose="020B0502020202020204" pitchFamily="34" charset="0"/>
            </a:endParaRPr>
          </a:p>
        </p:txBody>
      </p:sp>
      <p:pic>
        <p:nvPicPr>
          <p:cNvPr id="4" name="Picture 3"/>
          <p:cNvPicPr>
            <a:picLocks noChangeAspect="1"/>
          </p:cNvPicPr>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9293805" y="3028834"/>
            <a:ext cx="2898195" cy="3671047"/>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blip>
          <a:stretch>
            <a:fillRect/>
          </a:stretch>
        </p:blipFill>
        <p:spPr>
          <a:xfrm>
            <a:off x="416763" y="2046423"/>
            <a:ext cx="520144" cy="520144"/>
          </a:xfrm>
          <a:prstGeom prst="rect">
            <a:avLst/>
          </a:prstGeom>
        </p:spPr>
      </p:pic>
      <p:sp>
        <p:nvSpPr>
          <p:cNvPr id="6" name="Rectangle 5"/>
          <p:cNvSpPr/>
          <p:nvPr/>
        </p:nvSpPr>
        <p:spPr>
          <a:xfrm>
            <a:off x="0" y="6330549"/>
            <a:ext cx="11922965" cy="646331"/>
          </a:xfrm>
          <a:prstGeom prst="rect">
            <a:avLst/>
          </a:prstGeom>
        </p:spPr>
        <p:txBody>
          <a:bodyPr wrap="square">
            <a:spAutoFit/>
          </a:bodyPr>
          <a:lstStyle/>
          <a:p>
            <a:r>
              <a:rPr lang="el-GR" i="1" dirty="0">
                <a:solidFill>
                  <a:schemeClr val="accent6">
                    <a:lumMod val="60000"/>
                    <a:lumOff val="40000"/>
                  </a:schemeClr>
                </a:solidFill>
                <a:latin typeface="Century Gothic" panose="020B0502020202020204" pitchFamily="34" charset="0"/>
              </a:rPr>
              <a:t>Αποικισμός των ειδών και η διαδοχή τους στα μαγκρόβια </a:t>
            </a:r>
            <a:r>
              <a:rPr lang="el-GR" i="1" dirty="0" smtClean="0">
                <a:solidFill>
                  <a:schemeClr val="accent6">
                    <a:lumMod val="60000"/>
                    <a:lumOff val="40000"/>
                  </a:schemeClr>
                </a:solidFill>
                <a:latin typeface="Century Gothic" panose="020B0502020202020204" pitchFamily="34" charset="0"/>
              </a:rPr>
              <a:t>οικοσυστήματα</a:t>
            </a:r>
            <a:endParaRPr lang="el-GR" i="1" dirty="0">
              <a:solidFill>
                <a:schemeClr val="accent6">
                  <a:lumMod val="60000"/>
                  <a:lumOff val="40000"/>
                </a:schemeClr>
              </a:solidFill>
              <a:latin typeface="Century Gothic" panose="020B0502020202020204" pitchFamily="34" charset="0"/>
            </a:endParaRPr>
          </a:p>
          <a:p>
            <a:r>
              <a:rPr lang="el-GR" i="1" dirty="0" smtClean="0">
                <a:latin typeface="Century Gothic" panose="020B0502020202020204" pitchFamily="34" charset="0"/>
              </a:rPr>
              <a:t> </a:t>
            </a:r>
            <a:endParaRPr lang="el-GR" i="1" dirty="0">
              <a:latin typeface="Century Gothic" panose="020B0502020202020204" pitchFamily="34" charset="0"/>
            </a:endParaRPr>
          </a:p>
        </p:txBody>
      </p:sp>
      <p:pic>
        <p:nvPicPr>
          <p:cNvPr id="7" name="Picture 6"/>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blip>
          <a:stretch>
            <a:fillRect/>
          </a:stretch>
        </p:blipFill>
        <p:spPr>
          <a:xfrm>
            <a:off x="416763" y="4168640"/>
            <a:ext cx="520144" cy="520144"/>
          </a:xfrm>
          <a:prstGeom prst="rect">
            <a:avLst/>
          </a:prstGeom>
        </p:spPr>
      </p:pic>
    </p:spTree>
    <p:extLst>
      <p:ext uri="{BB962C8B-B14F-4D97-AF65-F5344CB8AC3E}">
        <p14:creationId xmlns:p14="http://schemas.microsoft.com/office/powerpoint/2010/main" val="2781635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70337" y="130594"/>
            <a:ext cx="120513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dirty="0" smtClean="0">
                <a:solidFill>
                  <a:schemeClr val="accent6">
                    <a:lumMod val="60000"/>
                    <a:lumOff val="40000"/>
                  </a:schemeClr>
                </a:solidFill>
                <a:effectLst>
                  <a:outerShdw blurRad="38100" dist="38100" dir="2700000" algn="tl">
                    <a:srgbClr val="000000">
                      <a:alpha val="43137"/>
                    </a:srgbClr>
                  </a:outerShdw>
                </a:effectLst>
                <a:latin typeface="Century Gothic" panose="020B0502020202020204" pitchFamily="34" charset="0"/>
              </a:rPr>
              <a:t> Πως </a:t>
            </a:r>
            <a:r>
              <a:rPr lang="el-GR" dirty="0" smtClean="0">
                <a:solidFill>
                  <a:schemeClr val="accent6">
                    <a:lumMod val="60000"/>
                    <a:lumOff val="40000"/>
                  </a:schemeClr>
                </a:solidFill>
                <a:effectLst>
                  <a:outerShdw blurRad="38100" dist="38100" dir="2700000" algn="tl">
                    <a:srgbClr val="000000">
                      <a:alpha val="43137"/>
                    </a:srgbClr>
                  </a:outerShdw>
                </a:effectLst>
                <a:latin typeface="Century Gothic" panose="020B0502020202020204" pitchFamily="34" charset="0"/>
              </a:rPr>
              <a:t>πραγματοποιήσαμε το στόχο μας;</a:t>
            </a:r>
            <a:endParaRPr lang="el-GR" dirty="0">
              <a:solidFill>
                <a:schemeClr val="accent6">
                  <a:lumMod val="60000"/>
                  <a:lumOff val="4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5" name="Rectangle 4"/>
          <p:cNvSpPr/>
          <p:nvPr/>
        </p:nvSpPr>
        <p:spPr>
          <a:xfrm>
            <a:off x="600635" y="1359077"/>
            <a:ext cx="10762130" cy="830997"/>
          </a:xfrm>
          <a:prstGeom prst="rect">
            <a:avLst/>
          </a:prstGeom>
        </p:spPr>
        <p:txBody>
          <a:bodyPr wrap="square">
            <a:spAutoFit/>
          </a:bodyPr>
          <a:lstStyle/>
          <a:p>
            <a:pPr algn="ctr"/>
            <a:r>
              <a:rPr lang="el-GR" sz="2400" dirty="0" smtClean="0">
                <a:latin typeface="Century Gothic" panose="020B0502020202020204" pitchFamily="34" charset="0"/>
              </a:rPr>
              <a:t>δείγμα </a:t>
            </a:r>
            <a:r>
              <a:rPr lang="el-GR" sz="2400" dirty="0">
                <a:latin typeface="Century Gothic" panose="020B0502020202020204" pitchFamily="34" charset="0"/>
              </a:rPr>
              <a:t>60 μαθητών υπό έναν </a:t>
            </a:r>
            <a:r>
              <a:rPr lang="el-GR" sz="2400" dirty="0" smtClean="0">
                <a:latin typeface="Century Gothic" panose="020B0502020202020204" pitchFamily="34" charset="0"/>
              </a:rPr>
              <a:t>οιονεί (ψευδοπειραματικό) σχεδιασμό</a:t>
            </a:r>
          </a:p>
          <a:p>
            <a:pPr algn="ctr"/>
            <a:endParaRPr lang="el-GR" sz="2400" dirty="0" smtClean="0">
              <a:latin typeface="Century Gothic" panose="020B0502020202020204" pitchFamily="34" charset="0"/>
            </a:endParaRPr>
          </a:p>
        </p:txBody>
      </p:sp>
      <p:cxnSp>
        <p:nvCxnSpPr>
          <p:cNvPr id="7" name="Straight Arrow Connector 6"/>
          <p:cNvCxnSpPr/>
          <p:nvPr/>
        </p:nvCxnSpPr>
        <p:spPr>
          <a:xfrm flipH="1">
            <a:off x="3953436" y="3186363"/>
            <a:ext cx="403810" cy="43089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736976" y="3229020"/>
            <a:ext cx="322731" cy="473483"/>
          </a:xfrm>
          <a:prstGeom prst="straightConnector1">
            <a:avLst/>
          </a:prstGeom>
          <a:ln>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03679" y="3787888"/>
            <a:ext cx="4883068" cy="830997"/>
          </a:xfrm>
          <a:prstGeom prst="rect">
            <a:avLst/>
          </a:prstGeom>
        </p:spPr>
        <p:txBody>
          <a:bodyPr wrap="none">
            <a:spAutoFit/>
          </a:bodyPr>
          <a:lstStyle/>
          <a:p>
            <a:pPr algn="ctr"/>
            <a:r>
              <a:rPr lang="el-GR" sz="2400" dirty="0">
                <a:latin typeface="Century Gothic" panose="020B0502020202020204" pitchFamily="34" charset="0"/>
              </a:rPr>
              <a:t>πειραματική ομάδα (treatment) </a:t>
            </a:r>
            <a:endParaRPr lang="el-GR" sz="2400" dirty="0" smtClean="0">
              <a:latin typeface="Century Gothic" panose="020B0502020202020204" pitchFamily="34" charset="0"/>
            </a:endParaRPr>
          </a:p>
          <a:p>
            <a:pPr algn="ctr"/>
            <a:r>
              <a:rPr lang="el-GR" sz="2400" dirty="0" smtClean="0">
                <a:latin typeface="Century Gothic" panose="020B0502020202020204" pitchFamily="34" charset="0"/>
              </a:rPr>
              <a:t>(</a:t>
            </a:r>
            <a:r>
              <a:rPr lang="el-GR" sz="2400" dirty="0">
                <a:latin typeface="Century Gothic" panose="020B0502020202020204" pitchFamily="34" charset="0"/>
              </a:rPr>
              <a:t>30 μαθητές) </a:t>
            </a:r>
          </a:p>
        </p:txBody>
      </p:sp>
      <p:sp>
        <p:nvSpPr>
          <p:cNvPr id="11" name="Rectangle 10"/>
          <p:cNvSpPr/>
          <p:nvPr/>
        </p:nvSpPr>
        <p:spPr>
          <a:xfrm>
            <a:off x="6096000" y="3818683"/>
            <a:ext cx="3828292" cy="830997"/>
          </a:xfrm>
          <a:prstGeom prst="rect">
            <a:avLst/>
          </a:prstGeom>
        </p:spPr>
        <p:txBody>
          <a:bodyPr wrap="none">
            <a:spAutoFit/>
          </a:bodyPr>
          <a:lstStyle/>
          <a:p>
            <a:pPr algn="ctr"/>
            <a:r>
              <a:rPr lang="el-GR" sz="2400" dirty="0">
                <a:latin typeface="Century Gothic" panose="020B0502020202020204" pitchFamily="34" charset="0"/>
              </a:rPr>
              <a:t>ομάδα ελέγχου (control) </a:t>
            </a:r>
            <a:endParaRPr lang="el-GR" sz="2400" dirty="0" smtClean="0">
              <a:latin typeface="Century Gothic" panose="020B0502020202020204" pitchFamily="34" charset="0"/>
            </a:endParaRPr>
          </a:p>
          <a:p>
            <a:pPr algn="ctr"/>
            <a:r>
              <a:rPr lang="el-GR" sz="2400" dirty="0" smtClean="0">
                <a:latin typeface="Century Gothic" panose="020B0502020202020204" pitchFamily="34" charset="0"/>
              </a:rPr>
              <a:t>(</a:t>
            </a:r>
            <a:r>
              <a:rPr lang="el-GR" sz="2400" dirty="0">
                <a:latin typeface="Century Gothic" panose="020B0502020202020204" pitchFamily="34" charset="0"/>
              </a:rPr>
              <a:t>30 μαθητές)</a:t>
            </a:r>
          </a:p>
        </p:txBody>
      </p:sp>
      <p:sp>
        <p:nvSpPr>
          <p:cNvPr id="12" name="Rectangle 11"/>
          <p:cNvSpPr/>
          <p:nvPr/>
        </p:nvSpPr>
        <p:spPr>
          <a:xfrm>
            <a:off x="378759" y="4820309"/>
            <a:ext cx="11205882" cy="830997"/>
          </a:xfrm>
          <a:prstGeom prst="rect">
            <a:avLst/>
          </a:prstGeom>
        </p:spPr>
        <p:txBody>
          <a:bodyPr wrap="square">
            <a:spAutoFit/>
          </a:bodyPr>
          <a:lstStyle/>
          <a:p>
            <a:pPr algn="just"/>
            <a:r>
              <a:rPr lang="el-GR" sz="2400" dirty="0">
                <a:latin typeface="Century Gothic" panose="020B0502020202020204" pitchFamily="34" charset="0"/>
              </a:rPr>
              <a:t>Οι μαθητές απάντησαν σε </a:t>
            </a:r>
            <a:r>
              <a:rPr lang="el-GR" sz="2400" dirty="0" smtClean="0">
                <a:latin typeface="Century Gothic" panose="020B0502020202020204" pitchFamily="34" charset="0"/>
              </a:rPr>
              <a:t>ερωτήσεις (χαμηλού, μεσαίου </a:t>
            </a:r>
            <a:r>
              <a:rPr lang="el-GR" sz="2400" dirty="0">
                <a:latin typeface="Century Gothic" panose="020B0502020202020204" pitchFamily="34" charset="0"/>
              </a:rPr>
              <a:t>και </a:t>
            </a:r>
            <a:r>
              <a:rPr lang="el-GR" sz="2400" dirty="0" smtClean="0">
                <a:latin typeface="Century Gothic" panose="020B0502020202020204" pitchFamily="34" charset="0"/>
              </a:rPr>
              <a:t>υψηλού επιπέδου)</a:t>
            </a:r>
            <a:endParaRPr lang="el-GR" sz="2400" dirty="0">
              <a:latin typeface="Century Gothic" panose="020B0502020202020204" pitchFamily="34" charset="0"/>
            </a:endParaRPr>
          </a:p>
        </p:txBody>
      </p:sp>
      <p:sp>
        <p:nvSpPr>
          <p:cNvPr id="13" name="Rectangle 12"/>
          <p:cNvSpPr/>
          <p:nvPr/>
        </p:nvSpPr>
        <p:spPr>
          <a:xfrm>
            <a:off x="9924292" y="130594"/>
            <a:ext cx="2069797" cy="369332"/>
          </a:xfrm>
          <a:prstGeom prst="rect">
            <a:avLst/>
          </a:prstGeom>
        </p:spPr>
        <p:txBody>
          <a:bodyPr wrap="none">
            <a:spAutoFit/>
          </a:bodyPr>
          <a:lstStyle/>
          <a:p>
            <a:r>
              <a:rPr lang="en-US" dirty="0">
                <a:solidFill>
                  <a:schemeClr val="accent6">
                    <a:lumMod val="60000"/>
                    <a:lumOff val="40000"/>
                  </a:schemeClr>
                </a:solidFill>
                <a:latin typeface="arial" panose="020B0604020202020204" pitchFamily="34" charset="0"/>
              </a:rPr>
              <a:t>quasi-experiments</a:t>
            </a:r>
            <a:endParaRPr lang="el-GR" dirty="0">
              <a:solidFill>
                <a:schemeClr val="accent6">
                  <a:lumMod val="60000"/>
                  <a:lumOff val="40000"/>
                </a:schemeClr>
              </a:solidFill>
            </a:endParaRPr>
          </a:p>
        </p:txBody>
      </p:sp>
      <p:pic>
        <p:nvPicPr>
          <p:cNvPr id="14" name="Picture 13"/>
          <p:cNvPicPr>
            <a:picLocks noChangeAspect="1"/>
          </p:cNvPicPr>
          <p:nvPr/>
        </p:nvPicPr>
        <p:blipFill>
          <a:blip r:embed="rId2">
            <a:duotone>
              <a:prstClr val="black"/>
              <a:schemeClr val="accent6">
                <a:tint val="45000"/>
                <a:satMod val="400000"/>
              </a:schemeClr>
            </a:duotone>
          </a:blip>
          <a:stretch>
            <a:fillRect/>
          </a:stretch>
        </p:blipFill>
        <p:spPr>
          <a:xfrm>
            <a:off x="3638872" y="1795713"/>
            <a:ext cx="4095750" cy="1390650"/>
          </a:xfrm>
          <a:prstGeom prst="rect">
            <a:avLst/>
          </a:prstGeom>
        </p:spPr>
      </p:pic>
    </p:spTree>
    <p:extLst>
      <p:ext uri="{BB962C8B-B14F-4D97-AF65-F5344CB8AC3E}">
        <p14:creationId xmlns:p14="http://schemas.microsoft.com/office/powerpoint/2010/main" val="1120656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70" y="0"/>
            <a:ext cx="10515600" cy="1325563"/>
          </a:xfrm>
        </p:spPr>
        <p:txBody>
          <a:bodyPr/>
          <a:lstStyle/>
          <a:p>
            <a:r>
              <a:rPr lang="el-GR" dirty="0" smtClean="0">
                <a:latin typeface="Century Gothic" panose="020B0502020202020204" pitchFamily="34" charset="0"/>
              </a:rPr>
              <a:t>Μηδενικές </a:t>
            </a:r>
            <a:r>
              <a:rPr lang="el-GR" dirty="0" smtClean="0">
                <a:solidFill>
                  <a:schemeClr val="accent6">
                    <a:lumMod val="60000"/>
                    <a:lumOff val="40000"/>
                  </a:schemeClr>
                </a:solidFill>
                <a:latin typeface="Century Gothic" panose="020B0502020202020204" pitchFamily="34" charset="0"/>
              </a:rPr>
              <a:t>υποθέσεις</a:t>
            </a:r>
            <a:r>
              <a:rPr lang="en-US" dirty="0">
                <a:solidFill>
                  <a:schemeClr val="accent6">
                    <a:lumMod val="60000"/>
                    <a:lumOff val="40000"/>
                  </a:schemeClr>
                </a:solidFill>
                <a:latin typeface="Century Gothic" panose="020B0502020202020204" pitchFamily="34" charset="0"/>
              </a:rPr>
              <a:t>*</a:t>
            </a:r>
            <a:endParaRPr lang="el-GR" dirty="0">
              <a:solidFill>
                <a:schemeClr val="accent6">
                  <a:lumMod val="60000"/>
                  <a:lumOff val="40000"/>
                </a:schemeClr>
              </a:solidFill>
              <a:latin typeface="Century Gothic" panose="020B0502020202020204" pitchFamily="34" charset="0"/>
            </a:endParaRPr>
          </a:p>
        </p:txBody>
      </p:sp>
      <p:sp>
        <p:nvSpPr>
          <p:cNvPr id="4" name="Rectangle 3"/>
          <p:cNvSpPr/>
          <p:nvPr/>
        </p:nvSpPr>
        <p:spPr>
          <a:xfrm>
            <a:off x="667870" y="855274"/>
            <a:ext cx="11165542" cy="2677656"/>
          </a:xfrm>
          <a:prstGeom prst="rect">
            <a:avLst/>
          </a:prstGeom>
        </p:spPr>
        <p:txBody>
          <a:bodyPr wrap="square">
            <a:spAutoFit/>
          </a:bodyPr>
          <a:lstStyle/>
          <a:p>
            <a:r>
              <a:rPr lang="en-US" sz="2400" dirty="0">
                <a:latin typeface="Century Gothic" panose="020B0502020202020204" pitchFamily="34" charset="0"/>
              </a:rPr>
              <a:t>Ho1 </a:t>
            </a:r>
            <a:endParaRPr lang="en-US" sz="2400" dirty="0" smtClean="0">
              <a:latin typeface="Century Gothic" panose="020B0502020202020204" pitchFamily="34" charset="0"/>
            </a:endParaRPr>
          </a:p>
          <a:p>
            <a:r>
              <a:rPr lang="el-GR" sz="2400" dirty="0" smtClean="0">
                <a:latin typeface="Century Gothic" panose="020B0502020202020204" pitchFamily="34" charset="0"/>
              </a:rPr>
              <a:t>Δεν υπάρχουν στατιστικά σημαντικές διαφορές στους μέσους των βαθμών των μαθητών μεταξύ των δύο ομάδων </a:t>
            </a:r>
          </a:p>
          <a:p>
            <a:r>
              <a:rPr lang="el-GR" sz="2400" dirty="0" smtClean="0">
                <a:latin typeface="Century Gothic" panose="020B0502020202020204" pitchFamily="34" charset="0"/>
              </a:rPr>
              <a:t>(Συνολική επίδοση)</a:t>
            </a:r>
            <a:endParaRPr lang="en-US" sz="2400" dirty="0" smtClean="0">
              <a:latin typeface="Century Gothic" panose="020B0502020202020204" pitchFamily="34" charset="0"/>
            </a:endParaRPr>
          </a:p>
          <a:p>
            <a:endParaRPr lang="el-GR" sz="2400" dirty="0">
              <a:latin typeface="Century Gothic" panose="020B0502020202020204" pitchFamily="34" charset="0"/>
            </a:endParaRPr>
          </a:p>
          <a:p>
            <a:r>
              <a:rPr lang="en-US" sz="2400" dirty="0" smtClean="0">
                <a:latin typeface="Century Gothic" panose="020B0502020202020204" pitchFamily="34" charset="0"/>
              </a:rPr>
              <a:t> </a:t>
            </a:r>
            <a:r>
              <a:rPr lang="en-US" sz="2400" dirty="0">
                <a:latin typeface="Century Gothic" panose="020B0502020202020204" pitchFamily="34" charset="0"/>
              </a:rPr>
              <a:t>Ho2 </a:t>
            </a:r>
            <a:r>
              <a:rPr lang="el-GR" sz="2400" dirty="0">
                <a:latin typeface="Century Gothic" panose="020B0502020202020204" pitchFamily="34" charset="0"/>
              </a:rPr>
              <a:t>Δεν υπάρχουν στατιστικά σημαντικές διαφορές </a:t>
            </a:r>
            <a:r>
              <a:rPr lang="el-GR" sz="2400" dirty="0" smtClean="0">
                <a:latin typeface="Century Gothic" panose="020B0502020202020204" pitchFamily="34" charset="0"/>
              </a:rPr>
              <a:t>στους μέσους των </a:t>
            </a:r>
            <a:r>
              <a:rPr lang="el-GR" sz="2400" dirty="0">
                <a:latin typeface="Century Gothic" panose="020B0502020202020204" pitchFamily="34" charset="0"/>
              </a:rPr>
              <a:t>βαθμών των μαθητών μεταξύ των δύο </a:t>
            </a:r>
            <a:r>
              <a:rPr lang="el-GR" sz="2400" dirty="0" smtClean="0">
                <a:latin typeface="Century Gothic" panose="020B0502020202020204" pitchFamily="34" charset="0"/>
              </a:rPr>
              <a:t>ομάδων (Επιμέρους ενότητες)</a:t>
            </a:r>
          </a:p>
        </p:txBody>
      </p:sp>
      <p:pic>
        <p:nvPicPr>
          <p:cNvPr id="5" name="Picture 4"/>
          <p:cNvPicPr>
            <a:picLocks noChangeAspect="1"/>
          </p:cNvPicPr>
          <p:nvPr/>
        </p:nvPicPr>
        <p:blipFill>
          <a:blip r:embed="rId2">
            <a:duotone>
              <a:prstClr val="black"/>
              <a:schemeClr val="accent6">
                <a:tint val="45000"/>
                <a:satMod val="400000"/>
              </a:schemeClr>
            </a:duotone>
          </a:blip>
          <a:stretch>
            <a:fillRect/>
          </a:stretch>
        </p:blipFill>
        <p:spPr>
          <a:xfrm>
            <a:off x="0" y="3532930"/>
            <a:ext cx="6219825" cy="2676525"/>
          </a:xfrm>
          <a:prstGeom prst="rect">
            <a:avLst/>
          </a:prstGeom>
        </p:spPr>
      </p:pic>
      <p:sp>
        <p:nvSpPr>
          <p:cNvPr id="6" name="TextBox 5"/>
          <p:cNvSpPr txBox="1"/>
          <p:nvPr/>
        </p:nvSpPr>
        <p:spPr>
          <a:xfrm>
            <a:off x="6467195" y="3975420"/>
            <a:ext cx="5432612" cy="1569660"/>
          </a:xfrm>
          <a:prstGeom prst="rect">
            <a:avLst/>
          </a:prstGeom>
          <a:noFill/>
        </p:spPr>
        <p:txBody>
          <a:bodyPr wrap="square" rtlCol="0">
            <a:spAutoFit/>
          </a:bodyPr>
          <a:lstStyle/>
          <a:p>
            <a:pPr algn="ctr"/>
            <a:r>
              <a:rPr lang="el-GR" sz="2400" dirty="0" smtClean="0">
                <a:latin typeface="Century Gothic" panose="020B0502020202020204" pitchFamily="34" charset="0"/>
              </a:rPr>
              <a:t>Όταν η Μηδενική Υπόθεση είναι αληθής, όλοι οι μέσοι είναι ίσοι</a:t>
            </a:r>
          </a:p>
          <a:p>
            <a:pPr algn="ctr"/>
            <a:endParaRPr lang="el-GR" sz="2400" dirty="0" smtClean="0">
              <a:latin typeface="Century Gothic" panose="020B0502020202020204" pitchFamily="34" charset="0"/>
            </a:endParaRPr>
          </a:p>
          <a:p>
            <a:pPr algn="ctr"/>
            <a:r>
              <a:rPr lang="el-GR" sz="2400" b="1" dirty="0" smtClean="0">
                <a:solidFill>
                  <a:schemeClr val="accent6">
                    <a:lumMod val="60000"/>
                    <a:lumOff val="40000"/>
                  </a:schemeClr>
                </a:solidFill>
                <a:latin typeface="Century Gothic" panose="020B0502020202020204" pitchFamily="34" charset="0"/>
              </a:rPr>
              <a:t>Καμία επίδραση του Παράγοντα </a:t>
            </a:r>
            <a:endParaRPr lang="el-GR" sz="2400" b="1" dirty="0">
              <a:solidFill>
                <a:schemeClr val="accent6">
                  <a:lumMod val="60000"/>
                  <a:lumOff val="40000"/>
                </a:schemeClr>
              </a:solidFill>
              <a:latin typeface="Century Gothic" panose="020B0502020202020204" pitchFamily="34" charset="0"/>
            </a:endParaRPr>
          </a:p>
        </p:txBody>
      </p:sp>
      <p:sp>
        <p:nvSpPr>
          <p:cNvPr id="7" name="Rectangle 6"/>
          <p:cNvSpPr/>
          <p:nvPr/>
        </p:nvSpPr>
        <p:spPr>
          <a:xfrm>
            <a:off x="146096" y="6209455"/>
            <a:ext cx="11899807" cy="461665"/>
          </a:xfrm>
          <a:prstGeom prst="rect">
            <a:avLst/>
          </a:prstGeom>
        </p:spPr>
        <p:txBody>
          <a:bodyPr wrap="square">
            <a:spAutoFit/>
          </a:bodyPr>
          <a:lstStyle/>
          <a:p>
            <a:pPr algn="ctr"/>
            <a:r>
              <a:rPr lang="el-GR" sz="2400" dirty="0">
                <a:latin typeface="Century Gothic" panose="020B0502020202020204" pitchFamily="34" charset="0"/>
              </a:rPr>
              <a:t>Η αποτελεσματικότητα </a:t>
            </a:r>
            <a:r>
              <a:rPr lang="el-GR" sz="2400" dirty="0" smtClean="0">
                <a:latin typeface="Century Gothic" panose="020B0502020202020204" pitchFamily="34" charset="0"/>
              </a:rPr>
              <a:t>του</a:t>
            </a:r>
            <a:r>
              <a:rPr lang="en-US" sz="2400" dirty="0" smtClean="0">
                <a:latin typeface="Century Gothic" panose="020B0502020202020204" pitchFamily="34" charset="0"/>
              </a:rPr>
              <a:t> VFT</a:t>
            </a:r>
            <a:r>
              <a:rPr lang="el-GR" sz="2400" dirty="0" smtClean="0">
                <a:latin typeface="Century Gothic" panose="020B0502020202020204" pitchFamily="34" charset="0"/>
              </a:rPr>
              <a:t> μέσω </a:t>
            </a:r>
            <a:r>
              <a:rPr lang="el-GR" sz="2400" dirty="0">
                <a:latin typeface="Century Gothic" panose="020B0502020202020204" pitchFamily="34" charset="0"/>
              </a:rPr>
              <a:t>της ανάλυσης διακύμανσης (ANOVA)</a:t>
            </a:r>
          </a:p>
        </p:txBody>
      </p:sp>
    </p:spTree>
    <p:extLst>
      <p:ext uri="{BB962C8B-B14F-4D97-AF65-F5344CB8AC3E}">
        <p14:creationId xmlns:p14="http://schemas.microsoft.com/office/powerpoint/2010/main" val="1561871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6">
                    <a:lumMod val="60000"/>
                    <a:lumOff val="40000"/>
                  </a:schemeClr>
                </a:solidFill>
              </a:rPr>
              <a:t>Ποια είναι τα αποτελέσματα για τη συνολική επίδοση;</a:t>
            </a:r>
            <a:endParaRPr lang="el-GR" dirty="0">
              <a:solidFill>
                <a:schemeClr val="accent6">
                  <a:lumMod val="60000"/>
                  <a:lumOff val="40000"/>
                </a:schemeClr>
              </a:solidFill>
            </a:endParaRPr>
          </a:p>
        </p:txBody>
      </p:sp>
      <p:sp>
        <p:nvSpPr>
          <p:cNvPr id="3" name="Content Placeholder 2"/>
          <p:cNvSpPr>
            <a:spLocks noGrp="1"/>
          </p:cNvSpPr>
          <p:nvPr>
            <p:ph idx="1"/>
          </p:nvPr>
        </p:nvSpPr>
        <p:spPr>
          <a:xfrm>
            <a:off x="309283" y="1825625"/>
            <a:ext cx="11483788" cy="4763434"/>
          </a:xfrm>
        </p:spPr>
        <p:txBody>
          <a:bodyPr>
            <a:normAutofit/>
          </a:bodyPr>
          <a:lstStyle/>
          <a:p>
            <a:pPr marL="0" indent="0" algn="just">
              <a:buNone/>
            </a:pPr>
            <a:r>
              <a:rPr lang="el-GR" sz="2400" dirty="0" smtClean="0">
                <a:solidFill>
                  <a:schemeClr val="accent6">
                    <a:lumMod val="60000"/>
                    <a:lumOff val="40000"/>
                  </a:schemeClr>
                </a:solidFill>
                <a:latin typeface="Century Gothic" panose="020B0502020202020204" pitchFamily="34" charset="0"/>
              </a:rPr>
              <a:t>Σημαντικές </a:t>
            </a:r>
            <a:r>
              <a:rPr lang="el-GR" sz="2400" dirty="0">
                <a:solidFill>
                  <a:schemeClr val="accent6">
                    <a:lumMod val="60000"/>
                    <a:lumOff val="40000"/>
                  </a:schemeClr>
                </a:solidFill>
                <a:latin typeface="Century Gothic" panose="020B0502020202020204" pitchFamily="34" charset="0"/>
              </a:rPr>
              <a:t>διαφορές </a:t>
            </a:r>
            <a:r>
              <a:rPr lang="el-GR" sz="2400" dirty="0">
                <a:latin typeface="Century Gothic" panose="020B0502020202020204" pitchFamily="34" charset="0"/>
              </a:rPr>
              <a:t>στις μέσες βαθμολογίες </a:t>
            </a:r>
            <a:r>
              <a:rPr lang="el-GR" sz="2400" dirty="0">
                <a:solidFill>
                  <a:schemeClr val="accent6">
                    <a:lumMod val="60000"/>
                    <a:lumOff val="40000"/>
                  </a:schemeClr>
                </a:solidFill>
                <a:latin typeface="Century Gothic" panose="020B0502020202020204" pitchFamily="34" charset="0"/>
              </a:rPr>
              <a:t>μεταξύ των ομάδων </a:t>
            </a:r>
            <a:r>
              <a:rPr lang="el-GR" sz="2400" dirty="0">
                <a:latin typeface="Century Gothic" panose="020B0502020202020204" pitchFamily="34" charset="0"/>
              </a:rPr>
              <a:t>των μαθητών που διδάχθηκαν χρησιμοποιώντας το VFT και με συμβατικές </a:t>
            </a:r>
            <a:r>
              <a:rPr lang="el-GR" sz="2400" dirty="0" smtClean="0">
                <a:latin typeface="Century Gothic" panose="020B0502020202020204" pitchFamily="34" charset="0"/>
              </a:rPr>
              <a:t>μεθόδους, </a:t>
            </a:r>
            <a:r>
              <a:rPr lang="el-GR" sz="2400" dirty="0" smtClean="0">
                <a:solidFill>
                  <a:schemeClr val="accent6">
                    <a:lumMod val="60000"/>
                    <a:lumOff val="40000"/>
                  </a:schemeClr>
                </a:solidFill>
                <a:latin typeface="Century Gothic" panose="020B0502020202020204" pitchFamily="34" charset="0"/>
              </a:rPr>
              <a:t>πριν </a:t>
            </a:r>
            <a:r>
              <a:rPr lang="el-GR" sz="2400" dirty="0">
                <a:solidFill>
                  <a:schemeClr val="accent6">
                    <a:lumMod val="60000"/>
                    <a:lumOff val="40000"/>
                  </a:schemeClr>
                </a:solidFill>
                <a:latin typeface="Century Gothic" panose="020B0502020202020204" pitchFamily="34" charset="0"/>
              </a:rPr>
              <a:t>και μετά τη διδασκαλία </a:t>
            </a:r>
            <a:r>
              <a:rPr lang="el-GR" sz="2400" dirty="0" smtClean="0">
                <a:latin typeface="Century Gothic" panose="020B0502020202020204" pitchFamily="34" charset="0"/>
              </a:rPr>
              <a:t>και </a:t>
            </a:r>
            <a:r>
              <a:rPr lang="el-GR" sz="2400" dirty="0">
                <a:latin typeface="Century Gothic" panose="020B0502020202020204" pitchFamily="34" charset="0"/>
              </a:rPr>
              <a:t>με την αλληλεπίδρασή τους</a:t>
            </a:r>
            <a:r>
              <a:rPr lang="el-GR" sz="2400" dirty="0" smtClean="0">
                <a:latin typeface="Century Gothic" panose="020B0502020202020204" pitchFamily="34" charset="0"/>
              </a:rPr>
              <a:t>.</a:t>
            </a:r>
          </a:p>
          <a:p>
            <a:endParaRPr lang="el-GR" sz="2400" dirty="0" smtClean="0">
              <a:latin typeface="Century Gothic" panose="020B0502020202020204" pitchFamily="34" charset="0"/>
            </a:endParaRPr>
          </a:p>
          <a:p>
            <a:endParaRPr lang="el-GR" sz="2400" dirty="0">
              <a:latin typeface="Century Gothic" panose="020B0502020202020204" pitchFamily="34" charset="0"/>
            </a:endParaRPr>
          </a:p>
          <a:p>
            <a:endParaRPr lang="el-GR" sz="2400" dirty="0" smtClean="0">
              <a:latin typeface="Century Gothic" panose="020B0502020202020204" pitchFamily="34" charset="0"/>
            </a:endParaRPr>
          </a:p>
          <a:p>
            <a:endParaRPr lang="el-GR" sz="2400" dirty="0" smtClean="0">
              <a:latin typeface="Century Gothic" panose="020B0502020202020204" pitchFamily="34" charset="0"/>
            </a:endParaRPr>
          </a:p>
          <a:p>
            <a:pPr indent="39688"/>
            <a:endParaRPr lang="el-GR" sz="2400" dirty="0" smtClean="0">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362879" y="3110756"/>
            <a:ext cx="11152285" cy="1975651"/>
          </a:xfrm>
          <a:prstGeom prst="rect">
            <a:avLst/>
          </a:prstGeom>
        </p:spPr>
      </p:pic>
    </p:spTree>
    <p:extLst>
      <p:ext uri="{BB962C8B-B14F-4D97-AF65-F5344CB8AC3E}">
        <p14:creationId xmlns:p14="http://schemas.microsoft.com/office/powerpoint/2010/main" val="2727356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530" y="229076"/>
            <a:ext cx="8507350" cy="3938588"/>
          </a:xfrm>
          <a:prstGeom prst="rect">
            <a:avLst/>
          </a:prstGeom>
        </p:spPr>
      </p:pic>
      <p:sp>
        <p:nvSpPr>
          <p:cNvPr id="5" name="Rectangle 4"/>
          <p:cNvSpPr/>
          <p:nvPr/>
        </p:nvSpPr>
        <p:spPr>
          <a:xfrm>
            <a:off x="493057" y="4193634"/>
            <a:ext cx="11004177" cy="1200329"/>
          </a:xfrm>
          <a:prstGeom prst="rect">
            <a:avLst/>
          </a:prstGeom>
        </p:spPr>
        <p:txBody>
          <a:bodyPr wrap="square">
            <a:spAutoFit/>
          </a:bodyPr>
          <a:lstStyle/>
          <a:p>
            <a:pPr indent="0" algn="just">
              <a:spcBef>
                <a:spcPts val="0"/>
              </a:spcBef>
              <a:buNone/>
            </a:pPr>
            <a:r>
              <a:rPr lang="el-GR" sz="2400" dirty="0">
                <a:latin typeface="Century Gothic" panose="020B0502020202020204" pitchFamily="34" charset="0"/>
              </a:rPr>
              <a:t>Η μελέτη κατέληξε στο συμπέρασμα ότι η διδασκαλία </a:t>
            </a:r>
            <a:r>
              <a:rPr lang="el-GR" sz="2400" dirty="0" smtClean="0">
                <a:latin typeface="Century Gothic" panose="020B0502020202020204" pitchFamily="34" charset="0"/>
              </a:rPr>
              <a:t>χρησιμοποιώντας </a:t>
            </a:r>
            <a:r>
              <a:rPr lang="el-GR" sz="2400" dirty="0">
                <a:latin typeface="Century Gothic" panose="020B0502020202020204" pitchFamily="34" charset="0"/>
              </a:rPr>
              <a:t>τo εκπαιδευτικό πρόγραμμα </a:t>
            </a:r>
            <a:r>
              <a:rPr lang="el-GR" sz="2400" dirty="0" smtClean="0">
                <a:latin typeface="Century Gothic" panose="020B0502020202020204" pitchFamily="34" charset="0"/>
              </a:rPr>
              <a:t>VFT (ΤΠΕ) </a:t>
            </a:r>
            <a:r>
              <a:rPr lang="el-GR" sz="2400" dirty="0">
                <a:latin typeface="Century Gothic" panose="020B0502020202020204" pitchFamily="34" charset="0"/>
              </a:rPr>
              <a:t>έχει θετικό αντίκτυπο στην επίδοση των μαθητών σε σύγκριση με τις συμβατικές μεθόδους </a:t>
            </a:r>
          </a:p>
        </p:txBody>
      </p:sp>
    </p:spTree>
    <p:extLst>
      <p:ext uri="{BB962C8B-B14F-4D97-AF65-F5344CB8AC3E}">
        <p14:creationId xmlns:p14="http://schemas.microsoft.com/office/powerpoint/2010/main" val="235622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6">
                    <a:lumMod val="60000"/>
                    <a:lumOff val="40000"/>
                  </a:schemeClr>
                </a:solidFill>
              </a:rPr>
              <a:t>Τι ισχύει για τις επιμέρους ενότητες;</a:t>
            </a:r>
            <a:endParaRPr lang="el-GR" dirty="0">
              <a:solidFill>
                <a:schemeClr val="accent6">
                  <a:lumMod val="60000"/>
                  <a:lumOff val="40000"/>
                </a:schemeClr>
              </a:solidFill>
            </a:endParaRPr>
          </a:p>
        </p:txBody>
      </p:sp>
      <p:sp>
        <p:nvSpPr>
          <p:cNvPr id="3" name="Content Placeholder 2"/>
          <p:cNvSpPr>
            <a:spLocks noGrp="1"/>
          </p:cNvSpPr>
          <p:nvPr>
            <p:ph idx="1"/>
          </p:nvPr>
        </p:nvSpPr>
        <p:spPr>
          <a:xfrm>
            <a:off x="377639" y="1690688"/>
            <a:ext cx="11483788" cy="4763434"/>
          </a:xfrm>
        </p:spPr>
        <p:txBody>
          <a:bodyPr>
            <a:normAutofit/>
          </a:bodyPr>
          <a:lstStyle/>
          <a:p>
            <a:pPr marL="0" indent="0" algn="just">
              <a:buNone/>
            </a:pPr>
            <a:r>
              <a:rPr lang="el-GR" sz="2400" dirty="0" smtClean="0">
                <a:solidFill>
                  <a:schemeClr val="accent6">
                    <a:lumMod val="60000"/>
                    <a:lumOff val="40000"/>
                  </a:schemeClr>
                </a:solidFill>
                <a:latin typeface="Century Gothic" panose="020B0502020202020204" pitchFamily="34" charset="0"/>
              </a:rPr>
              <a:t>Σημαντικές </a:t>
            </a:r>
            <a:r>
              <a:rPr lang="el-GR" sz="2400" dirty="0">
                <a:solidFill>
                  <a:schemeClr val="accent6">
                    <a:lumMod val="60000"/>
                    <a:lumOff val="40000"/>
                  </a:schemeClr>
                </a:solidFill>
                <a:latin typeface="Century Gothic" panose="020B0502020202020204" pitchFamily="34" charset="0"/>
              </a:rPr>
              <a:t>διαφορές </a:t>
            </a:r>
            <a:r>
              <a:rPr lang="el-GR" sz="2400" dirty="0">
                <a:latin typeface="Century Gothic" panose="020B0502020202020204" pitchFamily="34" charset="0"/>
              </a:rPr>
              <a:t>στις μέσες βαθμολογίες </a:t>
            </a:r>
            <a:r>
              <a:rPr lang="el-GR" sz="2400" dirty="0" smtClean="0">
                <a:latin typeface="Century Gothic" panose="020B0502020202020204" pitchFamily="34" charset="0"/>
              </a:rPr>
              <a:t>στις επιμέρους ενότητες </a:t>
            </a:r>
            <a:r>
              <a:rPr lang="el-GR" sz="2400" dirty="0" smtClean="0">
                <a:solidFill>
                  <a:schemeClr val="accent6">
                    <a:lumMod val="60000"/>
                    <a:lumOff val="40000"/>
                  </a:schemeClr>
                </a:solidFill>
                <a:latin typeface="Century Gothic" panose="020B0502020202020204" pitchFamily="34" charset="0"/>
              </a:rPr>
              <a:t>μεταξύ </a:t>
            </a:r>
            <a:r>
              <a:rPr lang="el-GR" sz="2400" dirty="0">
                <a:solidFill>
                  <a:schemeClr val="accent6">
                    <a:lumMod val="60000"/>
                    <a:lumOff val="40000"/>
                  </a:schemeClr>
                </a:solidFill>
                <a:latin typeface="Century Gothic" panose="020B0502020202020204" pitchFamily="34" charset="0"/>
              </a:rPr>
              <a:t>των ομάδων </a:t>
            </a:r>
            <a:r>
              <a:rPr lang="el-GR" sz="2400" dirty="0">
                <a:latin typeface="Century Gothic" panose="020B0502020202020204" pitchFamily="34" charset="0"/>
              </a:rPr>
              <a:t>των μαθητών που διδάχθηκαν χρησιμοποιώντας το VFT και με συμβατικές </a:t>
            </a:r>
            <a:r>
              <a:rPr lang="el-GR" sz="2400" dirty="0" smtClean="0">
                <a:latin typeface="Century Gothic" panose="020B0502020202020204" pitchFamily="34" charset="0"/>
              </a:rPr>
              <a:t>μεθόδους, </a:t>
            </a:r>
            <a:r>
              <a:rPr lang="el-GR" sz="2400" dirty="0" smtClean="0">
                <a:solidFill>
                  <a:schemeClr val="accent6">
                    <a:lumMod val="60000"/>
                    <a:lumOff val="40000"/>
                  </a:schemeClr>
                </a:solidFill>
                <a:latin typeface="Century Gothic" panose="020B0502020202020204" pitchFamily="34" charset="0"/>
              </a:rPr>
              <a:t>πριν </a:t>
            </a:r>
            <a:r>
              <a:rPr lang="el-GR" sz="2400" dirty="0">
                <a:solidFill>
                  <a:schemeClr val="accent6">
                    <a:lumMod val="60000"/>
                    <a:lumOff val="40000"/>
                  </a:schemeClr>
                </a:solidFill>
                <a:latin typeface="Century Gothic" panose="020B0502020202020204" pitchFamily="34" charset="0"/>
              </a:rPr>
              <a:t>και μετά τη διδασκαλία </a:t>
            </a:r>
            <a:r>
              <a:rPr lang="el-GR" sz="2400" dirty="0" smtClean="0">
                <a:latin typeface="Century Gothic" panose="020B0502020202020204" pitchFamily="34" charset="0"/>
              </a:rPr>
              <a:t>και </a:t>
            </a:r>
            <a:r>
              <a:rPr lang="el-GR" sz="2400" dirty="0">
                <a:latin typeface="Century Gothic" panose="020B0502020202020204" pitchFamily="34" charset="0"/>
              </a:rPr>
              <a:t>με την αλληλεπίδρασή τους</a:t>
            </a:r>
            <a:r>
              <a:rPr lang="el-GR" sz="2400" dirty="0" smtClean="0">
                <a:latin typeface="Century Gothic" panose="020B0502020202020204" pitchFamily="34" charset="0"/>
              </a:rPr>
              <a:t>.</a:t>
            </a:r>
          </a:p>
        </p:txBody>
      </p:sp>
      <p:pic>
        <p:nvPicPr>
          <p:cNvPr id="4" name="Picture 3"/>
          <p:cNvPicPr>
            <a:picLocks noChangeAspect="1"/>
          </p:cNvPicPr>
          <p:nvPr/>
        </p:nvPicPr>
        <p:blipFill>
          <a:blip r:embed="rId2"/>
          <a:stretch>
            <a:fillRect/>
          </a:stretch>
        </p:blipFill>
        <p:spPr>
          <a:xfrm>
            <a:off x="309283" y="3066209"/>
            <a:ext cx="5676900" cy="1666875"/>
          </a:xfrm>
          <a:prstGeom prst="rect">
            <a:avLst/>
          </a:prstGeom>
        </p:spPr>
      </p:pic>
      <p:pic>
        <p:nvPicPr>
          <p:cNvPr id="6" name="Picture 5"/>
          <p:cNvPicPr>
            <a:picLocks noChangeAspect="1"/>
          </p:cNvPicPr>
          <p:nvPr/>
        </p:nvPicPr>
        <p:blipFill rotWithShape="1">
          <a:blip r:embed="rId3"/>
          <a:srcRect t="9020"/>
          <a:stretch/>
        </p:blipFill>
        <p:spPr>
          <a:xfrm>
            <a:off x="575983" y="5029200"/>
            <a:ext cx="5410200" cy="1559859"/>
          </a:xfrm>
          <a:prstGeom prst="rect">
            <a:avLst/>
          </a:prstGeom>
        </p:spPr>
      </p:pic>
      <p:pic>
        <p:nvPicPr>
          <p:cNvPr id="8" name="Picture 7"/>
          <p:cNvPicPr>
            <a:picLocks noChangeAspect="1"/>
          </p:cNvPicPr>
          <p:nvPr/>
        </p:nvPicPr>
        <p:blipFill>
          <a:blip r:embed="rId4"/>
          <a:stretch>
            <a:fillRect/>
          </a:stretch>
        </p:blipFill>
        <p:spPr>
          <a:xfrm>
            <a:off x="6252883" y="4207342"/>
            <a:ext cx="5581650" cy="1457325"/>
          </a:xfrm>
          <a:prstGeom prst="rect">
            <a:avLst/>
          </a:prstGeom>
        </p:spPr>
      </p:pic>
      <p:sp>
        <p:nvSpPr>
          <p:cNvPr id="9" name="Rectangle 8"/>
          <p:cNvSpPr/>
          <p:nvPr/>
        </p:nvSpPr>
        <p:spPr>
          <a:xfrm>
            <a:off x="4625789" y="4207342"/>
            <a:ext cx="1210236" cy="418446"/>
          </a:xfrm>
          <a:prstGeom prst="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4796678" y="6089650"/>
            <a:ext cx="1210236" cy="418446"/>
          </a:xfrm>
          <a:prstGeom prst="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10466295" y="5126224"/>
            <a:ext cx="1210236" cy="418446"/>
          </a:xfrm>
          <a:prstGeom prst="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33953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6">
                    <a:lumMod val="60000"/>
                    <a:lumOff val="40000"/>
                  </a:schemeClr>
                </a:solidFill>
                <a:latin typeface="Century Gothic" panose="020B0502020202020204" pitchFamily="34" charset="0"/>
              </a:rPr>
              <a:t>Τι </a:t>
            </a:r>
            <a:r>
              <a:rPr lang="el-GR" dirty="0">
                <a:solidFill>
                  <a:schemeClr val="accent6">
                    <a:lumMod val="60000"/>
                    <a:lumOff val="40000"/>
                  </a:schemeClr>
                </a:solidFill>
                <a:latin typeface="Century Gothic" panose="020B0502020202020204" pitchFamily="34" charset="0"/>
              </a:rPr>
              <a:t>πρέπει να θυμόμαστε; </a:t>
            </a:r>
            <a:br>
              <a:rPr lang="el-GR" dirty="0">
                <a:solidFill>
                  <a:schemeClr val="accent6">
                    <a:lumMod val="60000"/>
                    <a:lumOff val="40000"/>
                  </a:schemeClr>
                </a:solidFill>
                <a:latin typeface="Century Gothic" panose="020B0502020202020204" pitchFamily="34" charset="0"/>
              </a:rPr>
            </a:br>
            <a:r>
              <a:rPr lang="el-GR" dirty="0">
                <a:latin typeface="Century Gothic" panose="020B0502020202020204" pitchFamily="34" charset="0"/>
              </a:rPr>
              <a:t>Ας ανακεφαλαιώσουμε</a:t>
            </a:r>
            <a:endParaRPr lang="el-GR" dirty="0">
              <a:latin typeface="Century Gothic" panose="020B0502020202020204" pitchFamily="34" charset="0"/>
            </a:endParaRPr>
          </a:p>
        </p:txBody>
      </p:sp>
      <p:sp>
        <p:nvSpPr>
          <p:cNvPr id="3" name="Content Placeholder 2"/>
          <p:cNvSpPr>
            <a:spLocks noGrp="1"/>
          </p:cNvSpPr>
          <p:nvPr>
            <p:ph idx="1"/>
          </p:nvPr>
        </p:nvSpPr>
        <p:spPr>
          <a:xfrm>
            <a:off x="198120" y="2074736"/>
            <a:ext cx="8119872" cy="4486275"/>
          </a:xfrm>
        </p:spPr>
        <p:txBody>
          <a:bodyPr>
            <a:normAutofit/>
          </a:bodyPr>
          <a:lstStyle/>
          <a:p>
            <a:pPr algn="just"/>
            <a:r>
              <a:rPr lang="el-GR" dirty="0">
                <a:latin typeface="Century Gothic" panose="020B0502020202020204" pitchFamily="34" charset="0"/>
              </a:rPr>
              <a:t>Τα αποτελέσματα δείχνουν ότι </a:t>
            </a:r>
            <a:r>
              <a:rPr lang="el-GR" dirty="0" smtClean="0">
                <a:latin typeface="Century Gothic" panose="020B0502020202020204" pitchFamily="34" charset="0"/>
              </a:rPr>
              <a:t>η διδασκαλία με </a:t>
            </a:r>
            <a:r>
              <a:rPr lang="el-GR" dirty="0">
                <a:latin typeface="Century Gothic" panose="020B0502020202020204" pitchFamily="34" charset="0"/>
              </a:rPr>
              <a:t>VFT </a:t>
            </a:r>
            <a:r>
              <a:rPr lang="el-GR" dirty="0" smtClean="0">
                <a:latin typeface="Century Gothic" panose="020B0502020202020204" pitchFamily="34" charset="0"/>
              </a:rPr>
              <a:t>έχει </a:t>
            </a:r>
            <a:r>
              <a:rPr lang="el-GR" dirty="0">
                <a:latin typeface="Century Gothic" panose="020B0502020202020204" pitchFamily="34" charset="0"/>
              </a:rPr>
              <a:t>θετικό αντίκτυπο στην επίδοση των μαθητών σε όλες τις μορφές </a:t>
            </a:r>
            <a:r>
              <a:rPr lang="el-GR" dirty="0" smtClean="0">
                <a:latin typeface="Century Gothic" panose="020B0502020202020204" pitchFamily="34" charset="0"/>
              </a:rPr>
              <a:t>εξέτασης (κατώτερο, μέσο και υψηλό </a:t>
            </a:r>
            <a:r>
              <a:rPr lang="el-GR" dirty="0">
                <a:latin typeface="Century Gothic" panose="020B0502020202020204" pitchFamily="34" charset="0"/>
              </a:rPr>
              <a:t>επίπεδο) σε σύγκριση με τη συμβατική μέθοδο που έδειξε μόνο καλή επίδοση των μαθητών στις ερωτήσεις του κατώτερου </a:t>
            </a:r>
            <a:r>
              <a:rPr lang="el-GR" dirty="0" smtClean="0">
                <a:latin typeface="Century Gothic" panose="020B0502020202020204" pitchFamily="34" charset="0"/>
              </a:rPr>
              <a:t>επιπέδου</a:t>
            </a:r>
            <a:endParaRPr lang="el-GR" dirty="0">
              <a:latin typeface="Century Gothic" panose="020B0502020202020204" pitchFamily="34" charset="0"/>
            </a:endParaRPr>
          </a:p>
          <a:p>
            <a:pPr algn="just"/>
            <a:endParaRPr lang="el-GR" dirty="0">
              <a:latin typeface="Century Gothic" panose="020B0502020202020204" pitchFamily="34" charset="0"/>
            </a:endParaRPr>
          </a:p>
          <a:p>
            <a:pPr algn="just"/>
            <a:endParaRPr lang="el-GR" dirty="0">
              <a:latin typeface="Century Gothic" panose="020B0502020202020204" pitchFamily="34" charset="0"/>
            </a:endParaRPr>
          </a:p>
        </p:txBody>
      </p:sp>
      <p:pic>
        <p:nvPicPr>
          <p:cNvPr id="4" name="Picture 3"/>
          <p:cNvPicPr>
            <a:picLocks noChangeAspect="1"/>
          </p:cNvPicPr>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8317992" y="1366406"/>
            <a:ext cx="3797808" cy="4810557"/>
          </a:xfrm>
          <a:prstGeom prst="rect">
            <a:avLst/>
          </a:prstGeom>
        </p:spPr>
      </p:pic>
    </p:spTree>
    <p:extLst>
      <p:ext uri="{BB962C8B-B14F-4D97-AF65-F5344CB8AC3E}">
        <p14:creationId xmlns:p14="http://schemas.microsoft.com/office/powerpoint/2010/main" val="3153421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585</TotalTime>
  <Words>644</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vt:lpstr>
      <vt:lpstr>Calibri</vt:lpstr>
      <vt:lpstr>Calibri Light</vt:lpstr>
      <vt:lpstr>Century Gothic</vt:lpstr>
      <vt:lpstr>Office Theme</vt:lpstr>
      <vt:lpstr>PowerPoint Presentation</vt:lpstr>
      <vt:lpstr>Τι είναι το Virtual Field Trip;</vt:lpstr>
      <vt:lpstr>Ποιοι είναι οι στόχοι της εργασίας; </vt:lpstr>
      <vt:lpstr>PowerPoint Presentation</vt:lpstr>
      <vt:lpstr>Μηδενικές υποθέσεις*</vt:lpstr>
      <vt:lpstr>Ποια είναι τα αποτελέσματα για τη συνολική επίδοση;</vt:lpstr>
      <vt:lpstr>PowerPoint Presentation</vt:lpstr>
      <vt:lpstr>Τι ισχύει για τις επιμέρους ενότητες;</vt:lpstr>
      <vt:lpstr>Τι πρέπει να θυμόμαστε;  Ας ανακεφαλαιώσουμε</vt:lpstr>
      <vt:lpstr>Τι πρέπει να θυμόμαστε;  Ας ανακεφαλαιώσουμε</vt:lpstr>
      <vt:lpstr>Ενδεικτική βιβλιογραφία</vt:lpstr>
      <vt:lpstr>Αγαπάτε το περιβάλλον….   Και Ευχαριστώ πολύ!</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cp:lastModifiedBy>
  <cp:revision>16</cp:revision>
  <dcterms:created xsi:type="dcterms:W3CDTF">2021-01-10T21:55:56Z</dcterms:created>
  <dcterms:modified xsi:type="dcterms:W3CDTF">2021-01-11T19:44:00Z</dcterms:modified>
</cp:coreProperties>
</file>